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443" r:id="rId2"/>
    <p:sldId id="257" r:id="rId3"/>
    <p:sldId id="260" r:id="rId4"/>
    <p:sldId id="262" r:id="rId5"/>
    <p:sldId id="263" r:id="rId6"/>
    <p:sldId id="269" r:id="rId7"/>
    <p:sldId id="264" r:id="rId8"/>
    <p:sldId id="265" r:id="rId9"/>
    <p:sldId id="323" r:id="rId10"/>
    <p:sldId id="324" r:id="rId11"/>
    <p:sldId id="270" r:id="rId12"/>
    <p:sldId id="320" r:id="rId13"/>
    <p:sldId id="321" r:id="rId14"/>
    <p:sldId id="325" r:id="rId15"/>
    <p:sldId id="388" r:id="rId16"/>
    <p:sldId id="322" r:id="rId17"/>
    <p:sldId id="271" r:id="rId18"/>
    <p:sldId id="358" r:id="rId19"/>
    <p:sldId id="357" r:id="rId20"/>
    <p:sldId id="345" r:id="rId21"/>
    <p:sldId id="275" r:id="rId22"/>
    <p:sldId id="343" r:id="rId23"/>
    <p:sldId id="420" r:id="rId24"/>
    <p:sldId id="417" r:id="rId25"/>
    <p:sldId id="439" r:id="rId26"/>
    <p:sldId id="415" r:id="rId27"/>
    <p:sldId id="416" r:id="rId28"/>
    <p:sldId id="418" r:id="rId29"/>
    <p:sldId id="419" r:id="rId30"/>
    <p:sldId id="429" r:id="rId31"/>
    <p:sldId id="426" r:id="rId32"/>
    <p:sldId id="430" r:id="rId33"/>
    <p:sldId id="431" r:id="rId34"/>
    <p:sldId id="428" r:id="rId35"/>
    <p:sldId id="432" r:id="rId36"/>
    <p:sldId id="427" r:id="rId37"/>
    <p:sldId id="434" r:id="rId38"/>
    <p:sldId id="433" r:id="rId39"/>
    <p:sldId id="438" r:id="rId40"/>
    <p:sldId id="435" r:id="rId41"/>
    <p:sldId id="437" r:id="rId42"/>
    <p:sldId id="440" r:id="rId43"/>
    <p:sldId id="442" r:id="rId44"/>
    <p:sldId id="441" r:id="rId45"/>
    <p:sldId id="356" r:id="rId46"/>
    <p:sldId id="272" r:id="rId47"/>
    <p:sldId id="273" r:id="rId48"/>
    <p:sldId id="276" r:id="rId49"/>
    <p:sldId id="277" r:id="rId50"/>
    <p:sldId id="338" r:id="rId51"/>
    <p:sldId id="339" r:id="rId52"/>
    <p:sldId id="340" r:id="rId53"/>
    <p:sldId id="278" r:id="rId54"/>
    <p:sldId id="279" r:id="rId55"/>
    <p:sldId id="280" r:id="rId56"/>
    <p:sldId id="291" r:id="rId57"/>
    <p:sldId id="281" r:id="rId58"/>
    <p:sldId id="282" r:id="rId59"/>
    <p:sldId id="283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327" r:id="rId68"/>
    <p:sldId id="335" r:id="rId69"/>
    <p:sldId id="328" r:id="rId70"/>
    <p:sldId id="329" r:id="rId71"/>
    <p:sldId id="336" r:id="rId72"/>
    <p:sldId id="331" r:id="rId73"/>
    <p:sldId id="332" r:id="rId74"/>
    <p:sldId id="333" r:id="rId75"/>
    <p:sldId id="334" r:id="rId7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58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" y="10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bob\proj\dev\dl\UtilityTheory\docs\math%20model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Response Curve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Hunger</c:v>
          </c:tx>
          <c:xVal>
            <c:numRef>
              <c:f>charts!$L$2:$L$10</c:f>
              <c:numCache>
                <c:formatCode>General</c:formatCode>
                <c:ptCount val="9"/>
                <c:pt idx="0">
                  <c:v>0</c:v>
                </c:pt>
                <c:pt idx="1">
                  <c:v>10</c:v>
                </c:pt>
                <c:pt idx="2">
                  <c:v>25</c:v>
                </c:pt>
                <c:pt idx="3">
                  <c:v>40</c:v>
                </c:pt>
                <c:pt idx="4">
                  <c:v>60</c:v>
                </c:pt>
                <c:pt idx="5">
                  <c:v>80</c:v>
                </c:pt>
                <c:pt idx="6">
                  <c:v>100</c:v>
                </c:pt>
              </c:numCache>
            </c:numRef>
          </c:xVal>
          <c:yVal>
            <c:numRef>
              <c:f>charts!$N$2:$N$10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0.76388888888888884</c:v>
                </c:pt>
                <c:pt idx="3">
                  <c:v>0.22222222222222221</c:v>
                </c:pt>
                <c:pt idx="4">
                  <c:v>5.555555555555558E-2</c:v>
                </c:pt>
                <c:pt idx="5">
                  <c:v>0</c:v>
                </c:pt>
                <c:pt idx="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1B-45AA-A914-F5EB89C9C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183352"/>
        <c:axId val="382182176"/>
      </c:scatterChart>
      <c:valAx>
        <c:axId val="382183352"/>
        <c:scaling>
          <c:orientation val="minMax"/>
          <c:max val="10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382182176"/>
        <c:crosses val="autoZero"/>
        <c:crossBetween val="midCat"/>
      </c:valAx>
      <c:valAx>
        <c:axId val="382182176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8218335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27433-870A-4459-B97C-DA6FAF5B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C766B-30F4-4775-9C9B-5B8E0F49A7C3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2B09-4406-4B91-BB47-C6E3992E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21253-B575-4921-9722-9751D79B1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245BDB-0722-482D-A06E-55A8AEC817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34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E332-7483-48D3-9391-BA51379F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83B69-3AE2-4D47-B56D-7F3EF1E8EC75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B3459-9332-4307-B365-33BE2FF7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B9D1A-AF36-4F52-8B9B-459EBEB27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D098A-15DE-4ACE-A45F-F4FB8CF05D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52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17B6-4E0C-47CB-9907-435C7FED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435D7-C970-4232-80BB-D007BC40A04E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E0BA-5C43-46AB-BEF9-A90A863E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00490-69EC-4CE3-AE6D-E38782DF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005AF-AB1F-40AC-B466-5D057EFC5B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80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BBECF-88ED-4750-B771-AB8D6B3F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9B11D-C7F2-4F55-8FEC-A77D1381DFC3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33252-9560-44BD-B323-EA9EBD6C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D6542-DD14-4C2F-A38B-FDC25FB8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E213E6-AA69-43BA-B0E6-C600C2ED4C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285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5EFD8-1306-4E2C-AFD8-A108420A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84E10-3400-459E-8D12-34EE56AE8F5B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03CED-89A1-44D9-A4B1-3B6FEB11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0EAE-E675-45E1-9FFA-95D2317F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1B447-A7E7-4E13-8753-F813564779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49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0279657-97A6-4BA4-9E25-CA85E9788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AE676-5304-4A6E-89CC-714F700D5A31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1178B7-EA6F-417E-930C-BAA51BCB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703E6C-5C03-462C-8BC6-A8EBC591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968410-DA6D-4997-A85D-B1E11527E2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727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7205E47-B00C-4237-BF65-484D0467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847D01-4D1F-4D3D-9ECF-C9F0C1F1DAD0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596D90-5A67-4A0F-BC63-28578C75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C58D50-C8EE-444A-81AC-745834BC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4FBA5-1069-4487-AF1C-CA74ABBF14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43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0E47437-9976-4463-B362-6ED48E00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0340C-14D6-489E-8C6A-6A58A8790DE6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8F3A267-C3AB-4F5C-BB8E-8C781A0F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C693FB-6315-4082-B8F9-76542A0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284D34-317F-4E9F-ABDC-97085A450D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20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0DAE305-A187-4CF8-879B-DC2EC7D8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8F584-3E55-4001-AD14-D0B3DDC5754B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278D58F-7093-4CAF-BF71-A2EC20B9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F631D8E-290E-4890-90F2-9602865F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39C7CD-BD89-410B-8DCC-25DC58CCD0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05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5FD901D-DAAB-45A5-984A-1AC71D550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F1BB4-F3E4-4E8B-9BF5-02906F3B7B31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A1D6838-10E6-430B-B8BA-25ED9786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7B6BDF-965E-4C8E-9219-DEB9031D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4E3CD-8324-4EA6-B5DF-D79A8753D3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55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CA054CC-8E52-4CE2-A255-29DE3D62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6A401-6701-4479-BAD0-16B387D51A13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217986-CCD8-4240-BD70-3969677D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58FAEE-DD0A-4C9B-B1BB-1C5250D2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90353-8D82-4DA9-9B5C-B5013DA2A1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32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933B30A-C395-4F61-A42A-D90F3DB6F90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9E0D228-23B3-4593-A29B-E6C426CF41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F197D-52DD-4554-8E91-363017496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8321D0-1B2C-4D24-8719-1BE560BFC25C}" type="datetimeFigureOut">
              <a:rPr lang="en-US"/>
              <a:pPr>
                <a:defRPr/>
              </a:pPr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34C5E-BF9F-467E-9123-2B8A14E55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E044-3FF9-49E4-B902-8C5477D27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0303EAE-0899-4F8F-ADC3-F7F7E8F9F82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C467B134-8BA3-438F-8267-EBF1919CE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438" y="873579"/>
            <a:ext cx="11241087" cy="3128405"/>
          </a:xfrm>
        </p:spPr>
        <p:txBody>
          <a:bodyPr/>
          <a:lstStyle/>
          <a:p>
            <a:pPr eaLnBrk="1" hangingPunct="1"/>
            <a:r>
              <a:rPr lang="en-US" altLang="en-US" sz="6600" dirty="0"/>
              <a:t>Artificial Intelligence for Games</a:t>
            </a:r>
            <a:br>
              <a:rPr lang="en-US" altLang="en-US" sz="6600" dirty="0"/>
            </a:br>
            <a:br>
              <a:rPr lang="en-US" altLang="en-US" sz="2000" dirty="0"/>
            </a:br>
            <a:r>
              <a:rPr lang="en-US" altLang="en-US" sz="3200" dirty="0"/>
              <a:t>Week 2 – AI Architecture</a:t>
            </a:r>
            <a:br>
              <a:rPr lang="en-US" altLang="en-US" sz="3200" dirty="0"/>
            </a:br>
            <a:r>
              <a:rPr lang="en-US" altLang="en-US" sz="3200" dirty="0"/>
              <a:t>Steve Rabin</a:t>
            </a:r>
            <a:endParaRPr lang="en-US" altLang="en-US" dirty="0"/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E6D75091-AAA9-418A-82C8-749633C4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970" y="5720638"/>
            <a:ext cx="10248021" cy="527566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+mj-lt"/>
              </a:rPr>
              <a:t>TAs: Jian Kia </a:t>
            </a:r>
            <a:r>
              <a:rPr lang="en-US" altLang="en-US" sz="2000" dirty="0" err="1">
                <a:latin typeface="+mj-lt"/>
              </a:rPr>
              <a:t>Phua</a:t>
            </a:r>
            <a:r>
              <a:rPr lang="en-US" altLang="en-US" sz="2000" dirty="0">
                <a:latin typeface="+mj-lt"/>
              </a:rPr>
              <a:t>, Brandon Hsu, Zak Stephenson, Keaton Sullivan, John Tseng, Andrew </a:t>
            </a:r>
            <a:r>
              <a:rPr lang="en-US" altLang="en-US" sz="2000" dirty="0" err="1">
                <a:latin typeface="+mj-lt"/>
              </a:rPr>
              <a:t>Roulst</a:t>
            </a:r>
            <a:endParaRPr lang="en-US" alt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29F44BB-4A14-596F-E2C7-D23E2200456F}"/>
              </a:ext>
            </a:extLst>
          </p:cNvPr>
          <p:cNvSpPr txBox="1">
            <a:spLocks/>
          </p:cNvSpPr>
          <p:nvPr/>
        </p:nvSpPr>
        <p:spPr bwMode="auto">
          <a:xfrm>
            <a:off x="1322707" y="5010128"/>
            <a:ext cx="9500547" cy="75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US" altLang="en-US" sz="1400" dirty="0">
                <a:latin typeface="+mj-lt"/>
              </a:rPr>
              <a:t>For help on projects, email everyone (select and copy this string from the start of any class PowerPoint):</a:t>
            </a:r>
          </a:p>
          <a:p>
            <a:pPr defTabSz="914400" eaLnBrk="1" hangingPunct="1"/>
            <a:r>
              <a:rPr lang="en-US" altLang="en-US" sz="1400" dirty="0">
                <a:latin typeface="+mj-lt"/>
              </a:rPr>
              <a:t>steve.rabin@gmail.com, </a:t>
            </a:r>
            <a:r>
              <a:rPr lang="en-US" sz="1400" dirty="0">
                <a:solidFill>
                  <a:srgbClr val="1D2125"/>
                </a:solidFill>
                <a:latin typeface="+mj-lt"/>
              </a:rPr>
              <a:t>p.jiankai@digipen.edu, b.hsu@digipen.edu, zak.s@digipen.edu, keaton.sullivan@digipen.edu, john.tseng@digipen.edu, a.roulst@digipen.edu</a:t>
            </a:r>
            <a:endParaRPr lang="en-US" altLang="en-US" sz="1400" dirty="0">
              <a:latin typeface="+mj-lt"/>
            </a:endParaRPr>
          </a:p>
          <a:p>
            <a:pPr algn="l" defTabSz="914400"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scedit">
            <a:extLst>
              <a:ext uri="{FF2B5EF4-FFF2-40B4-BE49-F238E27FC236}">
                <a16:creationId xmlns:a16="http://schemas.microsoft.com/office/drawing/2014/main" id="{8D93C098-8FDA-4772-B122-BEE09702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66750"/>
            <a:ext cx="74422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1768-2F7D-4653-A497-93969DE1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Scripting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6536F-E955-4208-9CF4-7F85EF139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988" y="2209800"/>
            <a:ext cx="10209212" cy="4046538"/>
          </a:xfrm>
        </p:spPr>
        <p:txBody>
          <a:bodyPr rtlCol="0">
            <a:normAutofit/>
          </a:bodyPr>
          <a:lstStyle/>
          <a:p>
            <a:pPr marL="200025" lvl="1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r>
              <a:rPr lang="en-US" altLang="en-US" sz="3600" dirty="0"/>
              <a:t>Custom Scripting Languages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Starts out as a DSL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Grows into a monster and becomes hated</a:t>
            </a:r>
          </a:p>
          <a:p>
            <a:pPr marL="0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r>
              <a:rPr lang="en-US" altLang="en-US" sz="4000" dirty="0"/>
              <a:t>  </a:t>
            </a:r>
            <a:r>
              <a:rPr lang="en-US" altLang="en-US" sz="3600" dirty="0"/>
              <a:t>Why are they hated?</a:t>
            </a:r>
          </a:p>
          <a:p>
            <a:pPr marL="0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r>
              <a:rPr lang="en-US" altLang="en-US" sz="3600" dirty="0"/>
              <a:t>  What’s the benefit?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4200" dirty="0"/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88277E1B-395F-4DC8-8343-F5D301461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A94B-0CCC-4609-B16E-7A9ECEED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Custom Scripting Languages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4BF3-9C0C-48B2-866F-EAEB05BA3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5" y="2160588"/>
            <a:ext cx="10004425" cy="409575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ID Software: QuakeC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Quake series, Doom 3, games that use Quake Engine</a:t>
            </a:r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Epic Games: UnrealScript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Unreal Tournament and games that use Unreal Engine</a:t>
            </a:r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BioWare: NWscript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Neverwinter Nights</a:t>
            </a:r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Lucas Arts: SCUMM </a:t>
            </a:r>
            <a:r>
              <a:rPr lang="en-US" altLang="en-US"/>
              <a:t>(Script Creation Utility for Maniac Mansion)</a:t>
            </a:r>
            <a:endParaRPr lang="en-US" altLang="en-US" sz="3200"/>
          </a:p>
          <a:p>
            <a:pPr lvl="1" eaLnBrk="1" hangingPunct="1">
              <a:lnSpc>
                <a:spcPct val="80000"/>
              </a:lnSpc>
            </a:pPr>
            <a:r>
              <a:rPr lang="en-US" altLang="en-US" sz="2800"/>
              <a:t>50+ games</a:t>
            </a:r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CD0A4180-F261-4405-95ED-7759DF11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20CA-CC05-4D5C-9807-8F99207A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Custom Scripting Languages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18C22-E647-4D7A-8775-D99810E1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1951038"/>
            <a:ext cx="9994900" cy="43053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b="1" dirty="0">
                <a:solidFill>
                  <a:srgbClr val="0070C0"/>
                </a:solidFill>
              </a:rPr>
              <a:t>Maxis: </a:t>
            </a:r>
            <a:r>
              <a:rPr lang="en-US" altLang="en-US" sz="3200" b="1" dirty="0" err="1">
                <a:solidFill>
                  <a:srgbClr val="0070C0"/>
                </a:solidFill>
              </a:rPr>
              <a:t>Simantics</a:t>
            </a:r>
            <a:endParaRPr lang="en-US" altLang="en-US" sz="3200" b="1" dirty="0">
              <a:solidFill>
                <a:srgbClr val="0070C0"/>
              </a:solidFill>
            </a:endParaRP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The Sims, The Sims 2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b="1" dirty="0">
                <a:solidFill>
                  <a:srgbClr val="0070C0"/>
                </a:solidFill>
              </a:rPr>
              <a:t>Gas Powered Games: </a:t>
            </a:r>
            <a:r>
              <a:rPr lang="en-US" altLang="en-US" sz="3200" b="1" dirty="0" err="1">
                <a:solidFill>
                  <a:srgbClr val="0070C0"/>
                </a:solidFill>
              </a:rPr>
              <a:t>Skrit</a:t>
            </a:r>
            <a:endParaRPr lang="en-US" altLang="en-US" sz="3200" b="1" dirty="0">
              <a:solidFill>
                <a:srgbClr val="0070C0"/>
              </a:solidFill>
            </a:endParaRP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Dungeon Siege, Dungeon Siege 2, Supreme Commander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b="1" dirty="0" err="1">
                <a:solidFill>
                  <a:srgbClr val="0070C0"/>
                </a:solidFill>
              </a:rPr>
              <a:t>WizBang</a:t>
            </a:r>
            <a:r>
              <a:rPr lang="en-US" altLang="en-US" sz="3200" b="1" dirty="0">
                <a:solidFill>
                  <a:srgbClr val="0070C0"/>
                </a:solidFill>
              </a:rPr>
              <a:t> Studio Productions: Adlib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Activision's </a:t>
            </a:r>
            <a:r>
              <a:rPr lang="en-US" altLang="en-US" sz="2800" dirty="0" err="1"/>
              <a:t>HyperBlade</a:t>
            </a:r>
            <a:r>
              <a:rPr lang="en-US" altLang="en-US" sz="2800" dirty="0"/>
              <a:t>, Microsoft Baseball series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b="1" dirty="0">
                <a:solidFill>
                  <a:srgbClr val="0070C0"/>
                </a:solidFill>
              </a:rPr>
              <a:t>Naughty Dog: GOAL </a:t>
            </a:r>
            <a:r>
              <a:rPr lang="en-US" altLang="en-US" sz="3200" dirty="0"/>
              <a:t>(Goal Oriented Action Language)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Crash Bandicoot series and </a:t>
            </a:r>
            <a:r>
              <a:rPr lang="en-US" altLang="en-US" sz="2800" dirty="0" err="1"/>
              <a:t>Jak</a:t>
            </a:r>
            <a:r>
              <a:rPr lang="en-US" altLang="en-US" sz="2800" dirty="0"/>
              <a:t> and Daxter series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b="1" dirty="0">
                <a:solidFill>
                  <a:srgbClr val="0070C0"/>
                </a:solidFill>
              </a:rPr>
              <a:t>Zero Engine: Zilch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endParaRPr lang="en-US" altLang="en-US" dirty="0"/>
          </a:p>
        </p:txBody>
      </p:sp>
      <p:pic>
        <p:nvPicPr>
          <p:cNvPr id="14340" name="Picture 3">
            <a:extLst>
              <a:ext uri="{FF2B5EF4-FFF2-40B4-BE49-F238E27FC236}">
                <a16:creationId xmlns:a16="http://schemas.microsoft.com/office/drawing/2014/main" id="{2F24218A-B944-4FBE-86A6-9F3051B7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1B7E-A9E6-4BCC-B4E9-E6E79338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Scripting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69633-179C-46FE-9509-CBABE217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825" y="1846263"/>
            <a:ext cx="10620375" cy="44100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Level 0: </a:t>
            </a:r>
            <a:r>
              <a:rPr lang="en-US" altLang="en-US" sz="3200"/>
              <a:t>Hardcode everything in a compiled language (C/C++)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Level 1: </a:t>
            </a:r>
            <a:r>
              <a:rPr lang="en-US" altLang="en-US" sz="3200"/>
              <a:t>Data in files specify stats/locations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Level 2: </a:t>
            </a:r>
            <a:r>
              <a:rPr lang="en-US" altLang="en-US" sz="3200"/>
              <a:t>Scripted cutscene sequences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Level 3: </a:t>
            </a:r>
            <a:r>
              <a:rPr lang="en-US" altLang="en-US" sz="3200"/>
              <a:t>Lightweight logic specified by tools or scripts</a:t>
            </a:r>
          </a:p>
          <a:p>
            <a:pPr lvl="1" eaLnBrk="1" hangingPunct="1"/>
            <a:r>
              <a:rPr lang="en-US" altLang="en-US" sz="2800"/>
              <a:t>Trigger system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Level 4: </a:t>
            </a:r>
            <a:r>
              <a:rPr lang="en-US" altLang="en-US" sz="3200"/>
              <a:t>Heavy logic in scripts that rely on core C/C++ functions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b="1">
                <a:solidFill>
                  <a:srgbClr val="0070C0"/>
                </a:solidFill>
              </a:rPr>
              <a:t>Level 5: </a:t>
            </a:r>
            <a:r>
              <a:rPr lang="en-US" altLang="en-US" sz="3200"/>
              <a:t>Everything coded in scripts</a:t>
            </a:r>
          </a:p>
          <a:p>
            <a:pPr lvl="1" eaLnBrk="1" hangingPunct="1"/>
            <a:r>
              <a:rPr lang="en-US" altLang="en-US" sz="2800"/>
              <a:t>Full alternative language to C/C++ (GOAL)</a:t>
            </a:r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pic>
        <p:nvPicPr>
          <p:cNvPr id="15364" name="Picture 3">
            <a:extLst>
              <a:ext uri="{FF2B5EF4-FFF2-40B4-BE49-F238E27FC236}">
                <a16:creationId xmlns:a16="http://schemas.microsoft.com/office/drawing/2014/main" id="{29B73B5D-BBA2-4E54-AC31-C5CA1C23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A356-58A1-4715-8B00-1C4C0BEC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dirty="0"/>
              <a:t>Configuration complexity clock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7624C566-6E49-4692-9E31-10D6B935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 descr="ConfigurationComplexityClock">
            <a:extLst>
              <a:ext uri="{FF2B5EF4-FFF2-40B4-BE49-F238E27FC236}">
                <a16:creationId xmlns:a16="http://schemas.microsoft.com/office/drawing/2014/main" id="{8E7140E7-2D0E-4039-A103-3D0ACE8A2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644650"/>
            <a:ext cx="6386513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53A7B-7042-4474-991F-5E7490C0C648}"/>
              </a:ext>
            </a:extLst>
          </p:cNvPr>
          <p:cNvSpPr txBox="1"/>
          <p:nvPr/>
        </p:nvSpPr>
        <p:spPr>
          <a:xfrm>
            <a:off x="2282825" y="6345238"/>
            <a:ext cx="76263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http://mikehadlow.blogspot.com/2012/05/configuration-complexity-clock.html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31C29-45A0-4B3D-8322-3C7E5908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Scripting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95B1C-C81C-4C0C-80E6-D726A52D3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900" y="2033588"/>
            <a:ext cx="9639300" cy="42227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Lua</a:t>
            </a:r>
            <a:r>
              <a:rPr lang="en-US" altLang="en-US" sz="3600"/>
              <a:t> and </a:t>
            </a:r>
            <a:r>
              <a:rPr lang="en-US" altLang="en-US" sz="3600" b="1">
                <a:solidFill>
                  <a:srgbClr val="0070C0"/>
                </a:solidFill>
              </a:rPr>
              <a:t>C#</a:t>
            </a:r>
            <a:r>
              <a:rPr lang="en-US" altLang="en-US" sz="3600"/>
              <a:t> have won!</a:t>
            </a:r>
          </a:p>
          <a:p>
            <a:pPr lvl="1" eaLnBrk="1" hangingPunct="1"/>
            <a:r>
              <a:rPr lang="en-US" altLang="en-US" sz="3200"/>
              <a:t> Lua most commonly integrated language</a:t>
            </a:r>
          </a:p>
          <a:p>
            <a:pPr lvl="1" eaLnBrk="1" hangingPunct="1"/>
            <a:r>
              <a:rPr lang="en-US" altLang="en-US" sz="3200"/>
              <a:t> C# most used due to Unity</a:t>
            </a:r>
          </a:p>
          <a:p>
            <a:pPr lvl="1" eaLnBrk="1" hangingPunct="1"/>
            <a:r>
              <a:rPr lang="en-US" altLang="en-US" sz="3200"/>
              <a:t> MonoGame: C#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But are they really scripting languages?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What’s the benefit?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How do they get those benefits?</a:t>
            </a:r>
          </a:p>
        </p:txBody>
      </p:sp>
      <p:pic>
        <p:nvPicPr>
          <p:cNvPr id="17412" name="Picture 3">
            <a:extLst>
              <a:ext uri="{FF2B5EF4-FFF2-40B4-BE49-F238E27FC236}">
                <a16:creationId xmlns:a16="http://schemas.microsoft.com/office/drawing/2014/main" id="{634F460E-A14E-4BD2-8282-8C5EB07E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3252-245D-4F15-A16F-EA1139F6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Finite-State Machine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A3E8-6BF2-4CC1-B31A-CACBF536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338" y="1846263"/>
            <a:ext cx="10329862" cy="4806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b="1" dirty="0">
                <a:solidFill>
                  <a:srgbClr val="0070C0"/>
                </a:solidFill>
              </a:rPr>
              <a:t>Procedural</a:t>
            </a:r>
            <a:r>
              <a:rPr lang="en-US" altLang="en-US" sz="3600" dirty="0"/>
              <a:t> architecture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48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48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6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b="1" dirty="0">
                <a:solidFill>
                  <a:srgbClr val="0070C0"/>
                </a:solidFill>
              </a:rPr>
              <a:t>States</a:t>
            </a:r>
            <a:r>
              <a:rPr lang="en-US" altLang="en-US" sz="3600" dirty="0"/>
              <a:t> are the options</a:t>
            </a:r>
            <a:endParaRPr lang="en-US" altLang="en-US" sz="32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b="1" dirty="0">
                <a:solidFill>
                  <a:srgbClr val="0070C0"/>
                </a:solidFill>
              </a:rPr>
              <a:t>Transitions</a:t>
            </a:r>
            <a:r>
              <a:rPr lang="en-US" altLang="en-US" sz="3600" dirty="0"/>
              <a:t> are the reasoner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Conditions under which to change states</a:t>
            </a:r>
            <a:endParaRPr lang="en-US" altLang="en-US" sz="3200" dirty="0">
              <a:solidFill>
                <a:srgbClr val="0070C0"/>
              </a:solidFill>
            </a:endParaRPr>
          </a:p>
        </p:txBody>
      </p:sp>
      <p:pic>
        <p:nvPicPr>
          <p:cNvPr id="18436" name="Picture 3">
            <a:extLst>
              <a:ext uri="{FF2B5EF4-FFF2-40B4-BE49-F238E27FC236}">
                <a16:creationId xmlns:a16="http://schemas.microsoft.com/office/drawing/2014/main" id="{0C82BA09-1617-4E42-B39C-17D3888D2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4" descr="Figure01">
            <a:extLst>
              <a:ext uri="{FF2B5EF4-FFF2-40B4-BE49-F238E27FC236}">
                <a16:creationId xmlns:a16="http://schemas.microsoft.com/office/drawing/2014/main" id="{13878B2A-1438-4E65-AFAC-2B8915F0E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2590800"/>
            <a:ext cx="678815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32CA-DFBF-4C01-848D-60B8387D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Finite-State Machine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32417-B8CA-4CE9-920B-2BC2A680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725" y="2325688"/>
            <a:ext cx="10150475" cy="432752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Models </a:t>
            </a:r>
            <a:r>
              <a:rPr lang="en-US" altLang="en-US" sz="3600" b="1">
                <a:solidFill>
                  <a:srgbClr val="0070C0"/>
                </a:solidFill>
              </a:rPr>
              <a:t>cyclic behavior </a:t>
            </a:r>
            <a:r>
              <a:rPr lang="en-US" altLang="en-US" sz="3600"/>
              <a:t>extremely well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Excellent for simple behavior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Fewer states is better</a:t>
            </a:r>
          </a:p>
          <a:p>
            <a:pPr lvl="1" eaLnBrk="1" hangingPunct="1"/>
            <a:r>
              <a:rPr lang="en-US" altLang="en-US" sz="3200"/>
              <a:t> </a:t>
            </a:r>
            <a:r>
              <a:rPr lang="en-US" altLang="en-US" sz="3200" b="1">
                <a:solidFill>
                  <a:srgbClr val="0070C0"/>
                </a:solidFill>
              </a:rPr>
              <a:t>Brittle</a:t>
            </a:r>
            <a:r>
              <a:rPr lang="en-US" altLang="en-US" sz="3200"/>
              <a:t>, hard to modify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3600"/>
          </a:p>
        </p:txBody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798424F3-731D-4C9B-83AD-978A6F3F5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4" descr="Figure01">
            <a:extLst>
              <a:ext uri="{FF2B5EF4-FFF2-40B4-BE49-F238E27FC236}">
                <a16:creationId xmlns:a16="http://schemas.microsoft.com/office/drawing/2014/main" id="{15EC0BF8-90B0-463C-AD63-9A207643B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8" y="3921125"/>
            <a:ext cx="5210175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B4E-DF07-4132-8C3B-360F67E6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dirty="0"/>
              <a:t>Hierarchical Finite-State Machine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157-BB2A-4C6F-BD14-F083007F0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338" y="1846263"/>
            <a:ext cx="10329862" cy="10461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HFSM is </a:t>
            </a:r>
            <a:r>
              <a:rPr lang="en-US" altLang="en-US" sz="3600" b="1">
                <a:solidFill>
                  <a:srgbClr val="0070C0"/>
                </a:solidFill>
              </a:rPr>
              <a:t>modular</a:t>
            </a:r>
            <a:r>
              <a:rPr lang="en-US" altLang="en-US" sz="3600"/>
              <a:t> and scales better</a:t>
            </a:r>
          </a:p>
        </p:txBody>
      </p:sp>
      <p:pic>
        <p:nvPicPr>
          <p:cNvPr id="20484" name="Picture 3">
            <a:extLst>
              <a:ext uri="{FF2B5EF4-FFF2-40B4-BE49-F238E27FC236}">
                <a16:creationId xmlns:a16="http://schemas.microsoft.com/office/drawing/2014/main" id="{1DEA901E-3F7A-4CAD-B053-5A516D1D2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" descr="Figure01">
            <a:extLst>
              <a:ext uri="{FF2B5EF4-FFF2-40B4-BE49-F238E27FC236}">
                <a16:creationId xmlns:a16="http://schemas.microsoft.com/office/drawing/2014/main" id="{CE7F6EA0-99B7-4F87-A7FA-38322EC1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3349625"/>
            <a:ext cx="6789738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E1CACF18-5CED-4124-9849-48B37FDE1D76}"/>
              </a:ext>
            </a:extLst>
          </p:cNvPr>
          <p:cNvSpPr/>
          <p:nvPr/>
        </p:nvSpPr>
        <p:spPr>
          <a:xfrm>
            <a:off x="762000" y="2982913"/>
            <a:ext cx="8397875" cy="3262312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843255EB-7852-4158-ADB9-35F2C90E601A}"/>
              </a:ext>
            </a:extLst>
          </p:cNvPr>
          <p:cNvSpPr/>
          <p:nvPr/>
        </p:nvSpPr>
        <p:spPr>
          <a:xfrm>
            <a:off x="9988550" y="4243388"/>
            <a:ext cx="1365250" cy="741362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Dead</a:t>
            </a:r>
          </a:p>
        </p:txBody>
      </p:sp>
      <p:sp>
        <p:nvSpPr>
          <p:cNvPr id="20488" name="TextBox 4">
            <a:extLst>
              <a:ext uri="{FF2B5EF4-FFF2-40B4-BE49-F238E27FC236}">
                <a16:creationId xmlns:a16="http://schemas.microsoft.com/office/drawing/2014/main" id="{7BF636E0-308C-4D39-9C82-6E7435766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2788" y="4383088"/>
            <a:ext cx="639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Alive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5FB9FD-9A8F-4B48-98E6-D46EE65FF1D8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9159875" y="4614863"/>
            <a:ext cx="828675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91886D48-D85C-41A1-8F11-2F4745C6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1708-60E5-4A37-8E45-BEC053509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525" y="2232025"/>
            <a:ext cx="9566275" cy="3944938"/>
          </a:xfrm>
        </p:spPr>
        <p:txBody>
          <a:bodyPr/>
          <a:lstStyle/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 What AI architecture came out of Halo 2?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 What AI architecture came out of F.E.A.R.?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 What AI architecture came out of The Sims?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 What game inspired Interactive Storytelling?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 What are 4 interesting AI aspects in Pac Man?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87224F76-47B3-404C-B574-D7B7C279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Behavior Trees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3C0C6CD8-9A64-4B12-AAE6-D9908D5A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625" y="1958975"/>
            <a:ext cx="10515600" cy="4351338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 dirty="0"/>
              <a:t>Popularized by </a:t>
            </a:r>
            <a:r>
              <a:rPr lang="en-US" altLang="en-US" sz="3600" b="1" dirty="0">
                <a:solidFill>
                  <a:schemeClr val="accent1"/>
                </a:solidFill>
              </a:rPr>
              <a:t>Damian Isla </a:t>
            </a:r>
            <a:r>
              <a:rPr lang="en-US" altLang="en-US" sz="3600" dirty="0"/>
              <a:t>at GDC 2004.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 dirty="0"/>
              <a:t>Halo 2 had 50 different behavior trees.</a:t>
            </a:r>
          </a:p>
        </p:txBody>
      </p:sp>
      <p:pic>
        <p:nvPicPr>
          <p:cNvPr id="21509" name="Picture 4">
            <a:extLst>
              <a:ext uri="{FF2B5EF4-FFF2-40B4-BE49-F238E27FC236}">
                <a16:creationId xmlns:a16="http://schemas.microsoft.com/office/drawing/2014/main" id="{4E6286FF-524A-4442-9E1A-66516DEA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3429000"/>
            <a:ext cx="2216150" cy="276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3">
            <a:extLst>
              <a:ext uri="{FF2B5EF4-FFF2-40B4-BE49-F238E27FC236}">
                <a16:creationId xmlns:a16="http://schemas.microsoft.com/office/drawing/2014/main" id="{DD962D51-876E-4F16-9583-8299C5FA4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 descr="Damian Isla answers a question | Video Games 101 Cambridge S… | Flickr">
            <a:extLst>
              <a:ext uri="{FF2B5EF4-FFF2-40B4-BE49-F238E27FC236}">
                <a16:creationId xmlns:a16="http://schemas.microsoft.com/office/drawing/2014/main" id="{F3FBAE43-9CA7-485E-861B-63DC27F02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29" y="3429000"/>
            <a:ext cx="4143732" cy="27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A87EE9-107B-4D37-AE3A-8263AF14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193675"/>
            <a:ext cx="7794625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5883D-F54B-48A6-8A05-C3EDFA94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Behavior Tree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D5F9A911-7F36-46B8-89C4-E013DE120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1BE414-FB6C-4376-B31A-CEAFBDE7230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437563" y="4652963"/>
            <a:ext cx="598487" cy="957262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928D74-A412-4DFA-B1B8-50135A14750F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7445375" y="4652963"/>
            <a:ext cx="647700" cy="957262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D0CDF4-4E58-48DE-9358-AB8270D3A62E}"/>
              </a:ext>
            </a:extLst>
          </p:cNvPr>
          <p:cNvCxnSpPr>
            <a:cxnSpLocks/>
            <a:stCxn id="15" idx="0"/>
            <a:endCxn id="16" idx="0"/>
          </p:cNvCxnSpPr>
          <p:nvPr/>
        </p:nvCxnSpPr>
        <p:spPr>
          <a:xfrm flipH="1">
            <a:off x="4568825" y="1881188"/>
            <a:ext cx="1565275" cy="184785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31FBD2-E837-45D6-A169-CBB7629333FE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>
            <a:off x="6134100" y="1881188"/>
            <a:ext cx="2105025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889A99-F0AF-4451-983D-3D794BE02AA8}"/>
              </a:ext>
            </a:extLst>
          </p:cNvPr>
          <p:cNvSpPr/>
          <p:nvPr/>
        </p:nvSpPr>
        <p:spPr>
          <a:xfrm>
            <a:off x="3884613" y="4094163"/>
            <a:ext cx="1368425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617238-4A7C-4194-92CB-9EBC9E1BF7DC}"/>
              </a:ext>
            </a:extLst>
          </p:cNvPr>
          <p:cNvSpPr/>
          <p:nvPr/>
        </p:nvSpPr>
        <p:spPr>
          <a:xfrm>
            <a:off x="5451475" y="4094163"/>
            <a:ext cx="1366838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861F86-964E-4E66-B6F2-557E34C5815F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6134100" y="2662238"/>
            <a:ext cx="0" cy="143192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2DCA0-58CE-4093-BEA4-D1742E85ED7D}"/>
              </a:ext>
            </a:extLst>
          </p:cNvPr>
          <p:cNvSpPr/>
          <p:nvPr/>
        </p:nvSpPr>
        <p:spPr>
          <a:xfrm>
            <a:off x="5451475" y="170973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9C874A-7FE9-4EB2-A038-F3E1616CF1CC}"/>
              </a:ext>
            </a:extLst>
          </p:cNvPr>
          <p:cNvSpPr/>
          <p:nvPr/>
        </p:nvSpPr>
        <p:spPr>
          <a:xfrm>
            <a:off x="4911725" y="1881188"/>
            <a:ext cx="2446338" cy="7810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Control Flow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BDEE3C-0C8B-47F9-8D17-56865163F7D5}"/>
              </a:ext>
            </a:extLst>
          </p:cNvPr>
          <p:cNvSpPr/>
          <p:nvPr/>
        </p:nvSpPr>
        <p:spPr>
          <a:xfrm>
            <a:off x="3884613" y="3729038"/>
            <a:ext cx="1368425" cy="32861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Decorator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C98FA0-E6B8-4327-85C1-646165E1C9CA}"/>
              </a:ext>
            </a:extLst>
          </p:cNvPr>
          <p:cNvSpPr/>
          <p:nvPr/>
        </p:nvSpPr>
        <p:spPr>
          <a:xfrm>
            <a:off x="7016750" y="4094163"/>
            <a:ext cx="2446338" cy="7810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Control Flow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6F62523-A2E9-47B0-AE7F-DDC22FD0E5CA}"/>
              </a:ext>
            </a:extLst>
          </p:cNvPr>
          <p:cNvSpPr/>
          <p:nvPr/>
        </p:nvSpPr>
        <p:spPr>
          <a:xfrm>
            <a:off x="6762750" y="5610225"/>
            <a:ext cx="1366838" cy="779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C268ED-1E17-4CE1-A516-6B80ADAE0555}"/>
              </a:ext>
            </a:extLst>
          </p:cNvPr>
          <p:cNvSpPr/>
          <p:nvPr/>
        </p:nvSpPr>
        <p:spPr>
          <a:xfrm>
            <a:off x="8353425" y="5610225"/>
            <a:ext cx="1366838" cy="779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6AEF8B-206D-4E3C-A123-9AA1722452D3}"/>
              </a:ext>
            </a:extLst>
          </p:cNvPr>
          <p:cNvSpPr txBox="1"/>
          <p:nvPr/>
        </p:nvSpPr>
        <p:spPr>
          <a:xfrm>
            <a:off x="0" y="3381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types of nodes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4A4C4E-A3C5-4711-9278-EDBD45AF4C81}"/>
              </a:ext>
            </a:extLst>
          </p:cNvPr>
          <p:cNvSpPr txBox="1"/>
          <p:nvPr/>
        </p:nvSpPr>
        <p:spPr>
          <a:xfrm>
            <a:off x="411163" y="5584825"/>
            <a:ext cx="3332162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Which are Reasoners?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Which are Options?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Content Placeholder 4">
            <a:extLst>
              <a:ext uri="{FF2B5EF4-FFF2-40B4-BE49-F238E27FC236}">
                <a16:creationId xmlns:a16="http://schemas.microsoft.com/office/drawing/2014/main" id="{74CCE3E6-6CB6-4F05-AF4F-0ADCF570D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FEB921-89E8-4068-819E-F3F99D3914C1}"/>
              </a:ext>
            </a:extLst>
          </p:cNvPr>
          <p:cNvSpPr txBox="1"/>
          <p:nvPr/>
        </p:nvSpPr>
        <p:spPr>
          <a:xfrm>
            <a:off x="390525" y="338138"/>
            <a:ext cx="11801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Unreal Engine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EDAB24-3A36-4A39-9FA6-A13B7C879E70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flipH="1">
            <a:off x="1352550" y="2033588"/>
            <a:ext cx="1566863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833EB4-8F93-414A-8E92-D248D537B647}"/>
              </a:ext>
            </a:extLst>
          </p:cNvPr>
          <p:cNvCxnSpPr>
            <a:cxnSpLocks/>
            <a:stCxn id="19" idx="0"/>
            <a:endCxn id="25" idx="0"/>
          </p:cNvCxnSpPr>
          <p:nvPr/>
        </p:nvCxnSpPr>
        <p:spPr>
          <a:xfrm>
            <a:off x="2919413" y="2033588"/>
            <a:ext cx="1565275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AB9629-D4E6-4DC5-9842-3F3F6138FC97}"/>
              </a:ext>
            </a:extLst>
          </p:cNvPr>
          <p:cNvSpPr txBox="1"/>
          <p:nvPr/>
        </p:nvSpPr>
        <p:spPr>
          <a:xfrm>
            <a:off x="0" y="3381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primary control flow nodes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15C57B-4184-4665-9F57-D512392EDA17}"/>
              </a:ext>
            </a:extLst>
          </p:cNvPr>
          <p:cNvSpPr/>
          <p:nvPr/>
        </p:nvSpPr>
        <p:spPr>
          <a:xfrm>
            <a:off x="669925" y="4246563"/>
            <a:ext cx="1366838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C29F663-7A68-4178-8EB2-996EE2AE045A}"/>
              </a:ext>
            </a:extLst>
          </p:cNvPr>
          <p:cNvSpPr/>
          <p:nvPr/>
        </p:nvSpPr>
        <p:spPr>
          <a:xfrm>
            <a:off x="2235200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10DF9-59E6-4C62-9FA7-6B82EB22C003}"/>
              </a:ext>
            </a:extLst>
          </p:cNvPr>
          <p:cNvSpPr/>
          <p:nvPr/>
        </p:nvSpPr>
        <p:spPr>
          <a:xfrm>
            <a:off x="3800475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F22042-C87A-4566-8554-36DE230D6020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2919413" y="2813050"/>
            <a:ext cx="0" cy="14335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085D786-63B4-4EB1-82D0-356404FFD239}"/>
              </a:ext>
            </a:extLst>
          </p:cNvPr>
          <p:cNvSpPr/>
          <p:nvPr/>
        </p:nvSpPr>
        <p:spPr>
          <a:xfrm>
            <a:off x="2235200" y="186213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928245-D85B-4834-A298-11FB47E5E44A}"/>
              </a:ext>
            </a:extLst>
          </p:cNvPr>
          <p:cNvSpPr/>
          <p:nvPr/>
        </p:nvSpPr>
        <p:spPr>
          <a:xfrm>
            <a:off x="1695450" y="2033588"/>
            <a:ext cx="2446338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Selector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4FC95A-8B24-4E7C-BF6F-11C272DE3690}"/>
              </a:ext>
            </a:extLst>
          </p:cNvPr>
          <p:cNvCxnSpPr>
            <a:cxnSpLocks/>
            <a:stCxn id="46" idx="0"/>
            <a:endCxn id="41" idx="0"/>
          </p:cNvCxnSpPr>
          <p:nvPr/>
        </p:nvCxnSpPr>
        <p:spPr>
          <a:xfrm flipH="1">
            <a:off x="7721600" y="2033588"/>
            <a:ext cx="1565275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B11D77-E477-411D-B406-F8D88D6A1AAF}"/>
              </a:ext>
            </a:extLst>
          </p:cNvPr>
          <p:cNvCxnSpPr>
            <a:cxnSpLocks/>
            <a:stCxn id="46" idx="0"/>
            <a:endCxn id="43" idx="0"/>
          </p:cNvCxnSpPr>
          <p:nvPr/>
        </p:nvCxnSpPr>
        <p:spPr>
          <a:xfrm>
            <a:off x="9286875" y="2033588"/>
            <a:ext cx="1566863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C1F390E-BFBE-4862-8BDC-20676C08DBDB}"/>
              </a:ext>
            </a:extLst>
          </p:cNvPr>
          <p:cNvSpPr/>
          <p:nvPr/>
        </p:nvSpPr>
        <p:spPr>
          <a:xfrm>
            <a:off x="7037388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103B85E-0636-433D-B355-C0CF127FA924}"/>
              </a:ext>
            </a:extLst>
          </p:cNvPr>
          <p:cNvSpPr/>
          <p:nvPr/>
        </p:nvSpPr>
        <p:spPr>
          <a:xfrm>
            <a:off x="8604250" y="4246563"/>
            <a:ext cx="1366838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2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ABECEC1-F4E2-4BEE-B2F2-963990283EB5}"/>
              </a:ext>
            </a:extLst>
          </p:cNvPr>
          <p:cNvSpPr/>
          <p:nvPr/>
        </p:nvSpPr>
        <p:spPr>
          <a:xfrm>
            <a:off x="10169525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8F04D2C-2E29-433B-B36F-4E17343AC74D}"/>
              </a:ext>
            </a:extLst>
          </p:cNvPr>
          <p:cNvCxnSpPr>
            <a:cxnSpLocks/>
            <a:stCxn id="46" idx="2"/>
            <a:endCxn id="42" idx="0"/>
          </p:cNvCxnSpPr>
          <p:nvPr/>
        </p:nvCxnSpPr>
        <p:spPr>
          <a:xfrm>
            <a:off x="9286875" y="2813050"/>
            <a:ext cx="0" cy="14335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A5B8A91-80A9-434E-B5B3-7A495BA4D0B8}"/>
              </a:ext>
            </a:extLst>
          </p:cNvPr>
          <p:cNvSpPr/>
          <p:nvPr/>
        </p:nvSpPr>
        <p:spPr>
          <a:xfrm>
            <a:off x="8604250" y="186213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717367F-D771-41DC-9E44-ABD6BA37257D}"/>
              </a:ext>
            </a:extLst>
          </p:cNvPr>
          <p:cNvSpPr/>
          <p:nvPr/>
        </p:nvSpPr>
        <p:spPr>
          <a:xfrm>
            <a:off x="8064500" y="2033588"/>
            <a:ext cx="2446338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04B418-E78B-47D3-AFA7-8CB1178A93DC}"/>
              </a:ext>
            </a:extLst>
          </p:cNvPr>
          <p:cNvCxnSpPr>
            <a:cxnSpLocks/>
          </p:cNvCxnSpPr>
          <p:nvPr/>
        </p:nvCxnSpPr>
        <p:spPr>
          <a:xfrm>
            <a:off x="7721600" y="5319713"/>
            <a:ext cx="3246438" cy="0"/>
          </a:xfrm>
          <a:prstGeom prst="straightConnector1">
            <a:avLst/>
          </a:prstGeom>
          <a:ln w="730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3FCB852-68BE-4878-BA6F-DC98DEDB08A6}"/>
              </a:ext>
            </a:extLst>
          </p:cNvPr>
          <p:cNvSpPr txBox="1"/>
          <p:nvPr/>
        </p:nvSpPr>
        <p:spPr>
          <a:xfrm>
            <a:off x="8726488" y="5413375"/>
            <a:ext cx="12525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Fixed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660516-9DB1-421E-BF34-F8F0664CE478}"/>
              </a:ext>
            </a:extLst>
          </p:cNvPr>
          <p:cNvSpPr txBox="1"/>
          <p:nvPr/>
        </p:nvSpPr>
        <p:spPr>
          <a:xfrm>
            <a:off x="1373188" y="5413375"/>
            <a:ext cx="33702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Fixed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Prioritized List of Actions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494626-2FDF-4806-A958-7165539EB5E6}"/>
              </a:ext>
            </a:extLst>
          </p:cNvPr>
          <p:cNvCxnSpPr>
            <a:cxnSpLocks/>
          </p:cNvCxnSpPr>
          <p:nvPr/>
        </p:nvCxnSpPr>
        <p:spPr>
          <a:xfrm>
            <a:off x="2919413" y="527843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5D2DD8F-639E-42ED-8330-F5A169F63BA2}"/>
              </a:ext>
            </a:extLst>
          </p:cNvPr>
          <p:cNvCxnSpPr>
            <a:cxnSpLocks/>
          </p:cNvCxnSpPr>
          <p:nvPr/>
        </p:nvCxnSpPr>
        <p:spPr>
          <a:xfrm>
            <a:off x="4484688" y="5273675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012C84-6D78-49FD-B16D-2BE1EEC1806F}"/>
              </a:ext>
            </a:extLst>
          </p:cNvPr>
          <p:cNvCxnSpPr>
            <a:cxnSpLocks/>
          </p:cNvCxnSpPr>
          <p:nvPr/>
        </p:nvCxnSpPr>
        <p:spPr>
          <a:xfrm>
            <a:off x="1370013" y="529748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26CA66-7808-4D74-BED7-58607AD138E5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flipH="1">
            <a:off x="1352550" y="2033588"/>
            <a:ext cx="1566863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68E1D0-093A-4B64-B800-6ABD10220907}"/>
              </a:ext>
            </a:extLst>
          </p:cNvPr>
          <p:cNvCxnSpPr>
            <a:cxnSpLocks/>
            <a:stCxn id="19" idx="0"/>
            <a:endCxn id="25" idx="0"/>
          </p:cNvCxnSpPr>
          <p:nvPr/>
        </p:nvCxnSpPr>
        <p:spPr>
          <a:xfrm>
            <a:off x="2919413" y="2033588"/>
            <a:ext cx="1565275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F2E218-C28E-45AE-B480-3FD59E1AF4F1}"/>
              </a:ext>
            </a:extLst>
          </p:cNvPr>
          <p:cNvSpPr txBox="1"/>
          <p:nvPr/>
        </p:nvSpPr>
        <p:spPr>
          <a:xfrm>
            <a:off x="0" y="3381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primary control flow nodes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7AB164-8699-482C-8988-6037CEF1FA09}"/>
              </a:ext>
            </a:extLst>
          </p:cNvPr>
          <p:cNvSpPr/>
          <p:nvPr/>
        </p:nvSpPr>
        <p:spPr>
          <a:xfrm>
            <a:off x="669925" y="4246563"/>
            <a:ext cx="1366838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Plan 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199E7E8-19C9-4676-867C-4F03C32474E0}"/>
              </a:ext>
            </a:extLst>
          </p:cNvPr>
          <p:cNvSpPr/>
          <p:nvPr/>
        </p:nvSpPr>
        <p:spPr>
          <a:xfrm>
            <a:off x="2235200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Plan 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9BC0391-AB5B-4D55-ABEA-00E07CA268D3}"/>
              </a:ext>
            </a:extLst>
          </p:cNvPr>
          <p:cNvSpPr/>
          <p:nvPr/>
        </p:nvSpPr>
        <p:spPr>
          <a:xfrm>
            <a:off x="3800475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Plan 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974341-2697-4507-A9C1-5C7E8E2C9ACB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2919413" y="2813050"/>
            <a:ext cx="0" cy="14335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101E45-A89C-42A5-BC09-DC3F0BB8BD1D}"/>
              </a:ext>
            </a:extLst>
          </p:cNvPr>
          <p:cNvSpPr/>
          <p:nvPr/>
        </p:nvSpPr>
        <p:spPr>
          <a:xfrm>
            <a:off x="2235200" y="186213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F128CC-CDA1-4E20-A278-A3228B833740}"/>
              </a:ext>
            </a:extLst>
          </p:cNvPr>
          <p:cNvSpPr/>
          <p:nvPr/>
        </p:nvSpPr>
        <p:spPr>
          <a:xfrm>
            <a:off x="1695450" y="2033588"/>
            <a:ext cx="2446338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Selector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A59BCB9-92CF-4357-9052-A47D36D043FF}"/>
              </a:ext>
            </a:extLst>
          </p:cNvPr>
          <p:cNvCxnSpPr>
            <a:cxnSpLocks/>
            <a:stCxn id="46" idx="0"/>
            <a:endCxn id="41" idx="0"/>
          </p:cNvCxnSpPr>
          <p:nvPr/>
        </p:nvCxnSpPr>
        <p:spPr>
          <a:xfrm flipH="1">
            <a:off x="7721600" y="2033588"/>
            <a:ext cx="1565275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6BD01A-25F6-4AB7-8128-5B7844B06402}"/>
              </a:ext>
            </a:extLst>
          </p:cNvPr>
          <p:cNvCxnSpPr>
            <a:cxnSpLocks/>
            <a:stCxn id="46" idx="0"/>
            <a:endCxn id="43" idx="0"/>
          </p:cNvCxnSpPr>
          <p:nvPr/>
        </p:nvCxnSpPr>
        <p:spPr>
          <a:xfrm>
            <a:off x="9286875" y="2033588"/>
            <a:ext cx="1566863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29FA774-4392-4454-8BDD-4E7DFE6AEF78}"/>
              </a:ext>
            </a:extLst>
          </p:cNvPr>
          <p:cNvSpPr/>
          <p:nvPr/>
        </p:nvSpPr>
        <p:spPr>
          <a:xfrm>
            <a:off x="7037388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Step 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3687B17-47DD-454F-B130-28D11AA5DCD2}"/>
              </a:ext>
            </a:extLst>
          </p:cNvPr>
          <p:cNvSpPr/>
          <p:nvPr/>
        </p:nvSpPr>
        <p:spPr>
          <a:xfrm>
            <a:off x="8604250" y="4246563"/>
            <a:ext cx="1366838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Step 2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35472E-4DF3-435A-8E7C-86ABD6FB9FDE}"/>
              </a:ext>
            </a:extLst>
          </p:cNvPr>
          <p:cNvSpPr/>
          <p:nvPr/>
        </p:nvSpPr>
        <p:spPr>
          <a:xfrm>
            <a:off x="10169525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Step 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47E41A-B923-4010-9F85-AB5D323131BE}"/>
              </a:ext>
            </a:extLst>
          </p:cNvPr>
          <p:cNvCxnSpPr>
            <a:cxnSpLocks/>
            <a:stCxn id="46" idx="2"/>
            <a:endCxn id="42" idx="0"/>
          </p:cNvCxnSpPr>
          <p:nvPr/>
        </p:nvCxnSpPr>
        <p:spPr>
          <a:xfrm>
            <a:off x="9286875" y="2813050"/>
            <a:ext cx="0" cy="14335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393468E-5649-438C-A3E7-980278B8978C}"/>
              </a:ext>
            </a:extLst>
          </p:cNvPr>
          <p:cNvSpPr/>
          <p:nvPr/>
        </p:nvSpPr>
        <p:spPr>
          <a:xfrm>
            <a:off x="8604250" y="186213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2BA0ADB-34D1-43AE-B219-066726928601}"/>
              </a:ext>
            </a:extLst>
          </p:cNvPr>
          <p:cNvSpPr/>
          <p:nvPr/>
        </p:nvSpPr>
        <p:spPr>
          <a:xfrm>
            <a:off x="8064500" y="2033588"/>
            <a:ext cx="2446338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B7E2AB-7785-4EA7-B1C9-DE1CF390D1FD}"/>
              </a:ext>
            </a:extLst>
          </p:cNvPr>
          <p:cNvCxnSpPr>
            <a:cxnSpLocks/>
          </p:cNvCxnSpPr>
          <p:nvPr/>
        </p:nvCxnSpPr>
        <p:spPr>
          <a:xfrm>
            <a:off x="7721600" y="5319713"/>
            <a:ext cx="3246438" cy="0"/>
          </a:xfrm>
          <a:prstGeom prst="straightConnector1">
            <a:avLst/>
          </a:prstGeom>
          <a:ln w="730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F85BFF8-02F9-4BC9-B916-38D94108E689}"/>
              </a:ext>
            </a:extLst>
          </p:cNvPr>
          <p:cNvSpPr txBox="1"/>
          <p:nvPr/>
        </p:nvSpPr>
        <p:spPr>
          <a:xfrm>
            <a:off x="8148638" y="5413375"/>
            <a:ext cx="23923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Fixed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Multi-step 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3694FF-C1C9-4F04-B090-5759E851E443}"/>
              </a:ext>
            </a:extLst>
          </p:cNvPr>
          <p:cNvSpPr txBox="1"/>
          <p:nvPr/>
        </p:nvSpPr>
        <p:spPr>
          <a:xfrm>
            <a:off x="1338263" y="5413375"/>
            <a:ext cx="31607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Fixed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Prioritized List of Plans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97C26B-BD82-46C3-8456-5FE8E6E5CA09}"/>
              </a:ext>
            </a:extLst>
          </p:cNvPr>
          <p:cNvCxnSpPr>
            <a:cxnSpLocks/>
          </p:cNvCxnSpPr>
          <p:nvPr/>
        </p:nvCxnSpPr>
        <p:spPr>
          <a:xfrm>
            <a:off x="2919413" y="527843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1F22CBD-A1AC-4251-8B6C-97CD0B9B8ECC}"/>
              </a:ext>
            </a:extLst>
          </p:cNvPr>
          <p:cNvCxnSpPr>
            <a:cxnSpLocks/>
          </p:cNvCxnSpPr>
          <p:nvPr/>
        </p:nvCxnSpPr>
        <p:spPr>
          <a:xfrm>
            <a:off x="4484688" y="5273675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ADA2636-D9C1-4A2E-8CCF-4F26B2587650}"/>
              </a:ext>
            </a:extLst>
          </p:cNvPr>
          <p:cNvCxnSpPr>
            <a:cxnSpLocks/>
          </p:cNvCxnSpPr>
          <p:nvPr/>
        </p:nvCxnSpPr>
        <p:spPr>
          <a:xfrm>
            <a:off x="1370013" y="529748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4E2164-7773-4C20-A311-BABEAED4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194425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Behavior trees are really great at representing fixed plans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854A5A-591B-44B3-8F6B-753A8299273B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flipH="1">
            <a:off x="1352550" y="2033588"/>
            <a:ext cx="1566863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3C3022-4B73-4786-9ACF-0D963606220B}"/>
              </a:ext>
            </a:extLst>
          </p:cNvPr>
          <p:cNvCxnSpPr>
            <a:cxnSpLocks/>
            <a:stCxn id="19" idx="0"/>
            <a:endCxn id="25" idx="0"/>
          </p:cNvCxnSpPr>
          <p:nvPr/>
        </p:nvCxnSpPr>
        <p:spPr>
          <a:xfrm>
            <a:off x="2919413" y="2033588"/>
            <a:ext cx="1565275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D89D5C-6962-431B-991B-6A98AB0E379E}"/>
              </a:ext>
            </a:extLst>
          </p:cNvPr>
          <p:cNvSpPr txBox="1"/>
          <p:nvPr/>
        </p:nvSpPr>
        <p:spPr>
          <a:xfrm>
            <a:off x="0" y="338138"/>
            <a:ext cx="12192000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random versions when order doesn’t matter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D92E9E6-6AFB-4ACE-98C1-0AFFA85F0230}"/>
              </a:ext>
            </a:extLst>
          </p:cNvPr>
          <p:cNvSpPr/>
          <p:nvPr/>
        </p:nvSpPr>
        <p:spPr>
          <a:xfrm>
            <a:off x="669925" y="4246563"/>
            <a:ext cx="1366838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49A1B2-C239-48A4-A855-656FF4DE4814}"/>
              </a:ext>
            </a:extLst>
          </p:cNvPr>
          <p:cNvSpPr/>
          <p:nvPr/>
        </p:nvSpPr>
        <p:spPr>
          <a:xfrm>
            <a:off x="2235200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C324E94-3A8B-4A91-8565-1F08714A40F0}"/>
              </a:ext>
            </a:extLst>
          </p:cNvPr>
          <p:cNvSpPr/>
          <p:nvPr/>
        </p:nvSpPr>
        <p:spPr>
          <a:xfrm>
            <a:off x="3800475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B34B85-5015-4C9E-9E8C-FCA8F70A860D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2919413" y="2813050"/>
            <a:ext cx="0" cy="14335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5890737-A33E-4F90-A823-F37A1E98E852}"/>
              </a:ext>
            </a:extLst>
          </p:cNvPr>
          <p:cNvSpPr/>
          <p:nvPr/>
        </p:nvSpPr>
        <p:spPr>
          <a:xfrm>
            <a:off x="2235200" y="186213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6579A89-ACDF-4CCF-BED6-F83C09BC5BAD}"/>
              </a:ext>
            </a:extLst>
          </p:cNvPr>
          <p:cNvSpPr/>
          <p:nvPr/>
        </p:nvSpPr>
        <p:spPr>
          <a:xfrm>
            <a:off x="1695450" y="2033588"/>
            <a:ext cx="2446338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Rand Selector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EB1D3D-D2A9-400C-8E1B-80B6FDB8067F}"/>
              </a:ext>
            </a:extLst>
          </p:cNvPr>
          <p:cNvCxnSpPr>
            <a:cxnSpLocks/>
            <a:stCxn id="46" idx="0"/>
            <a:endCxn id="41" idx="0"/>
          </p:cNvCxnSpPr>
          <p:nvPr/>
        </p:nvCxnSpPr>
        <p:spPr>
          <a:xfrm flipH="1">
            <a:off x="7721600" y="2033588"/>
            <a:ext cx="1565275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7E7B29-7DCD-43FD-A36A-343DD6A3745D}"/>
              </a:ext>
            </a:extLst>
          </p:cNvPr>
          <p:cNvCxnSpPr>
            <a:cxnSpLocks/>
            <a:stCxn id="46" idx="0"/>
            <a:endCxn id="43" idx="0"/>
          </p:cNvCxnSpPr>
          <p:nvPr/>
        </p:nvCxnSpPr>
        <p:spPr>
          <a:xfrm>
            <a:off x="9286875" y="2033588"/>
            <a:ext cx="1566863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746036C-3445-4400-91C6-4AF96C747412}"/>
              </a:ext>
            </a:extLst>
          </p:cNvPr>
          <p:cNvSpPr/>
          <p:nvPr/>
        </p:nvSpPr>
        <p:spPr>
          <a:xfrm>
            <a:off x="7037388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5E20D41-2B74-443C-AE37-7A3FF30369C0}"/>
              </a:ext>
            </a:extLst>
          </p:cNvPr>
          <p:cNvSpPr/>
          <p:nvPr/>
        </p:nvSpPr>
        <p:spPr>
          <a:xfrm>
            <a:off x="8604250" y="4246563"/>
            <a:ext cx="1366838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2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0B1550B-3008-42CA-B1DC-5E23E3953861}"/>
              </a:ext>
            </a:extLst>
          </p:cNvPr>
          <p:cNvSpPr/>
          <p:nvPr/>
        </p:nvSpPr>
        <p:spPr>
          <a:xfrm>
            <a:off x="10169525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596AEA1-2281-4277-9213-B2520A688919}"/>
              </a:ext>
            </a:extLst>
          </p:cNvPr>
          <p:cNvCxnSpPr>
            <a:cxnSpLocks/>
            <a:stCxn id="46" idx="2"/>
            <a:endCxn id="42" idx="0"/>
          </p:cNvCxnSpPr>
          <p:nvPr/>
        </p:nvCxnSpPr>
        <p:spPr>
          <a:xfrm>
            <a:off x="9286875" y="2813050"/>
            <a:ext cx="0" cy="14335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3FD0BF6-3B86-40ED-8667-89509FE7DEE1}"/>
              </a:ext>
            </a:extLst>
          </p:cNvPr>
          <p:cNvSpPr/>
          <p:nvPr/>
        </p:nvSpPr>
        <p:spPr>
          <a:xfrm>
            <a:off x="8604250" y="186213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477B851-1DFA-4632-B7E6-39A301820A17}"/>
              </a:ext>
            </a:extLst>
          </p:cNvPr>
          <p:cNvSpPr/>
          <p:nvPr/>
        </p:nvSpPr>
        <p:spPr>
          <a:xfrm>
            <a:off x="8064500" y="2033588"/>
            <a:ext cx="2446338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Rand Sequence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D7A5902-ACB8-4C81-ABAB-9BAFE37D0449}"/>
              </a:ext>
            </a:extLst>
          </p:cNvPr>
          <p:cNvCxnSpPr>
            <a:cxnSpLocks/>
          </p:cNvCxnSpPr>
          <p:nvPr/>
        </p:nvCxnSpPr>
        <p:spPr>
          <a:xfrm>
            <a:off x="7721600" y="5319713"/>
            <a:ext cx="3246438" cy="0"/>
          </a:xfrm>
          <a:prstGeom prst="straightConnector1">
            <a:avLst/>
          </a:prstGeom>
          <a:ln w="7302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AEF730D-CEFA-42F5-8A39-A3667B0D3120}"/>
              </a:ext>
            </a:extLst>
          </p:cNvPr>
          <p:cNvSpPr txBox="1"/>
          <p:nvPr/>
        </p:nvSpPr>
        <p:spPr>
          <a:xfrm>
            <a:off x="8339138" y="5413375"/>
            <a:ext cx="20113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Plan has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order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93D541-D9F0-448D-BD0E-9D5D6B378AE1}"/>
              </a:ext>
            </a:extLst>
          </p:cNvPr>
          <p:cNvSpPr txBox="1"/>
          <p:nvPr/>
        </p:nvSpPr>
        <p:spPr>
          <a:xfrm>
            <a:off x="1612900" y="5413375"/>
            <a:ext cx="26971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Actions have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priority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1876E8-FFAC-4EE8-9613-FA1E697B81D4}"/>
              </a:ext>
            </a:extLst>
          </p:cNvPr>
          <p:cNvCxnSpPr>
            <a:cxnSpLocks/>
          </p:cNvCxnSpPr>
          <p:nvPr/>
        </p:nvCxnSpPr>
        <p:spPr>
          <a:xfrm>
            <a:off x="2919413" y="527843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D5385F-5E22-411D-9D6D-47DCE98CA1CE}"/>
              </a:ext>
            </a:extLst>
          </p:cNvPr>
          <p:cNvCxnSpPr>
            <a:cxnSpLocks/>
          </p:cNvCxnSpPr>
          <p:nvPr/>
        </p:nvCxnSpPr>
        <p:spPr>
          <a:xfrm>
            <a:off x="4484688" y="5273675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661D1A-02C8-405B-A7C3-3FEA651B16A7}"/>
              </a:ext>
            </a:extLst>
          </p:cNvPr>
          <p:cNvCxnSpPr>
            <a:cxnSpLocks/>
          </p:cNvCxnSpPr>
          <p:nvPr/>
        </p:nvCxnSpPr>
        <p:spPr>
          <a:xfrm>
            <a:off x="1370013" y="529748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957CF1-0F23-4820-AC9B-66DBF2E30F68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flipH="1">
            <a:off x="4530725" y="2025650"/>
            <a:ext cx="1565275" cy="22209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13636E-F5AC-44A2-8AA6-8D1317669C3D}"/>
              </a:ext>
            </a:extLst>
          </p:cNvPr>
          <p:cNvCxnSpPr>
            <a:cxnSpLocks/>
            <a:stCxn id="19" idx="0"/>
            <a:endCxn id="25" idx="0"/>
          </p:cNvCxnSpPr>
          <p:nvPr/>
        </p:nvCxnSpPr>
        <p:spPr>
          <a:xfrm>
            <a:off x="6096000" y="2025650"/>
            <a:ext cx="1565275" cy="22209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79CD6D1-20E3-4D81-BC89-C606809D4372}"/>
              </a:ext>
            </a:extLst>
          </p:cNvPr>
          <p:cNvSpPr txBox="1"/>
          <p:nvPr/>
        </p:nvSpPr>
        <p:spPr>
          <a:xfrm>
            <a:off x="0" y="3381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Parallel node runs all at the same time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997FA92-DEA4-4DC4-9DBB-E6801FA56AF9}"/>
              </a:ext>
            </a:extLst>
          </p:cNvPr>
          <p:cNvSpPr/>
          <p:nvPr/>
        </p:nvSpPr>
        <p:spPr>
          <a:xfrm>
            <a:off x="3846513" y="4246563"/>
            <a:ext cx="1366837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1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0631D67-1482-4302-AB3E-F8A759D9845A}"/>
              </a:ext>
            </a:extLst>
          </p:cNvPr>
          <p:cNvSpPr/>
          <p:nvPr/>
        </p:nvSpPr>
        <p:spPr>
          <a:xfrm>
            <a:off x="5411788" y="4246563"/>
            <a:ext cx="136842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285E05-E073-4BDA-B513-86EE83534836}"/>
              </a:ext>
            </a:extLst>
          </p:cNvPr>
          <p:cNvSpPr/>
          <p:nvPr/>
        </p:nvSpPr>
        <p:spPr>
          <a:xfrm>
            <a:off x="6978650" y="4246563"/>
            <a:ext cx="1366838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195AAA-8160-40C9-9E4D-3E3FFF055CF7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 flipH="1">
            <a:off x="6096000" y="2805113"/>
            <a:ext cx="0" cy="144145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FE10CB9-08E5-4C41-AB09-D6EF6286F5ED}"/>
              </a:ext>
            </a:extLst>
          </p:cNvPr>
          <p:cNvSpPr/>
          <p:nvPr/>
        </p:nvSpPr>
        <p:spPr>
          <a:xfrm>
            <a:off x="5257800" y="186213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6FE032-F7E7-4D19-AF3F-841132EDC8B1}"/>
              </a:ext>
            </a:extLst>
          </p:cNvPr>
          <p:cNvSpPr/>
          <p:nvPr/>
        </p:nvSpPr>
        <p:spPr>
          <a:xfrm>
            <a:off x="4872038" y="2025650"/>
            <a:ext cx="2447925" cy="77946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Parallel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8EF877-C464-4271-B3E5-196FD7175919}"/>
              </a:ext>
            </a:extLst>
          </p:cNvPr>
          <p:cNvSpPr txBox="1"/>
          <p:nvPr/>
        </p:nvSpPr>
        <p:spPr>
          <a:xfrm>
            <a:off x="4860925" y="5394325"/>
            <a:ext cx="25241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all simultaneously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7EE59FD-2A88-4562-823D-E2D5FE120D2E}"/>
              </a:ext>
            </a:extLst>
          </p:cNvPr>
          <p:cNvCxnSpPr>
            <a:cxnSpLocks/>
          </p:cNvCxnSpPr>
          <p:nvPr/>
        </p:nvCxnSpPr>
        <p:spPr>
          <a:xfrm>
            <a:off x="6096000" y="527843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E182264-4158-4BB4-B6FC-184D2F190289}"/>
              </a:ext>
            </a:extLst>
          </p:cNvPr>
          <p:cNvCxnSpPr>
            <a:cxnSpLocks/>
          </p:cNvCxnSpPr>
          <p:nvPr/>
        </p:nvCxnSpPr>
        <p:spPr>
          <a:xfrm>
            <a:off x="7661275" y="5273675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829A433-552C-40E9-A595-1E444B55D846}"/>
              </a:ext>
            </a:extLst>
          </p:cNvPr>
          <p:cNvCxnSpPr>
            <a:cxnSpLocks/>
          </p:cNvCxnSpPr>
          <p:nvPr/>
        </p:nvCxnSpPr>
        <p:spPr>
          <a:xfrm>
            <a:off x="4548188" y="529748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E60DE1-1574-9E25-8185-1E4F9A58A390}"/>
              </a:ext>
            </a:extLst>
          </p:cNvPr>
          <p:cNvSpPr txBox="1"/>
          <p:nvPr/>
        </p:nvSpPr>
        <p:spPr>
          <a:xfrm>
            <a:off x="119463" y="1063625"/>
            <a:ext cx="49454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 Policy A: Succeed if any succeed.</a:t>
            </a:r>
          </a:p>
          <a:p>
            <a:r>
              <a:rPr lang="en-US" dirty="0"/>
              <a:t>Success Policy B: Succeed after N have succeeded.</a:t>
            </a:r>
          </a:p>
          <a:p>
            <a:r>
              <a:rPr lang="en-US" dirty="0"/>
              <a:t>Success Policy C: Succeed after all have succeeded.</a:t>
            </a:r>
          </a:p>
          <a:p>
            <a:endParaRPr lang="en-US" dirty="0"/>
          </a:p>
          <a:p>
            <a:r>
              <a:rPr lang="en-US" dirty="0"/>
              <a:t>Failure Policy A: Fail if any fails.</a:t>
            </a:r>
          </a:p>
          <a:p>
            <a:r>
              <a:rPr lang="en-US" dirty="0"/>
              <a:t>Failure Policy B: Fail after N have failed.</a:t>
            </a:r>
          </a:p>
          <a:p>
            <a:r>
              <a:rPr lang="en-US" dirty="0"/>
              <a:t>Failure Policy C: Fail after all have failed.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1FF687-4393-4349-B646-56F2C30C9314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flipH="1">
            <a:off x="4530725" y="2028825"/>
            <a:ext cx="1565275" cy="184785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B49B60-5F27-4275-9CA9-198820B3A0AA}"/>
              </a:ext>
            </a:extLst>
          </p:cNvPr>
          <p:cNvCxnSpPr>
            <a:cxnSpLocks/>
            <a:stCxn id="19" idx="0"/>
            <a:endCxn id="25" idx="0"/>
          </p:cNvCxnSpPr>
          <p:nvPr/>
        </p:nvCxnSpPr>
        <p:spPr>
          <a:xfrm>
            <a:off x="6096000" y="2028825"/>
            <a:ext cx="1565275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E8C7ED-DB99-4DCB-AB56-5F68D67CC2C9}"/>
              </a:ext>
            </a:extLst>
          </p:cNvPr>
          <p:cNvSpPr txBox="1"/>
          <p:nvPr/>
        </p:nvSpPr>
        <p:spPr>
          <a:xfrm>
            <a:off x="0" y="3381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Decorator is a condition/modifier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47C8E86-6B20-47E8-ADBC-256583EDE13D}"/>
              </a:ext>
            </a:extLst>
          </p:cNvPr>
          <p:cNvSpPr/>
          <p:nvPr/>
        </p:nvSpPr>
        <p:spPr>
          <a:xfrm>
            <a:off x="3846513" y="3876675"/>
            <a:ext cx="1366837" cy="32861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Decorator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C02AAB-1609-4061-946D-B84953A17EAC}"/>
              </a:ext>
            </a:extLst>
          </p:cNvPr>
          <p:cNvSpPr/>
          <p:nvPr/>
        </p:nvSpPr>
        <p:spPr>
          <a:xfrm>
            <a:off x="5411788" y="4241800"/>
            <a:ext cx="1368425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38DB56-8A88-43F9-957B-D9B329AE0388}"/>
              </a:ext>
            </a:extLst>
          </p:cNvPr>
          <p:cNvSpPr/>
          <p:nvPr/>
        </p:nvSpPr>
        <p:spPr>
          <a:xfrm>
            <a:off x="6978650" y="4241800"/>
            <a:ext cx="1366838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2449A1-6CAE-43B9-8769-C7CD60766043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6096000" y="2808288"/>
            <a:ext cx="0" cy="1433512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1E24F-0A8C-4CEB-BE99-E40D42B46531}"/>
              </a:ext>
            </a:extLst>
          </p:cNvPr>
          <p:cNvSpPr/>
          <p:nvPr/>
        </p:nvSpPr>
        <p:spPr>
          <a:xfrm>
            <a:off x="5411788" y="1857375"/>
            <a:ext cx="1422400" cy="369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D9D992-9E56-4C36-AD71-97952D223936}"/>
              </a:ext>
            </a:extLst>
          </p:cNvPr>
          <p:cNvSpPr/>
          <p:nvPr/>
        </p:nvSpPr>
        <p:spPr>
          <a:xfrm>
            <a:off x="4872038" y="2028825"/>
            <a:ext cx="2447925" cy="77946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Selector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C17472-1EFB-4440-9007-ED482B2B4909}"/>
              </a:ext>
            </a:extLst>
          </p:cNvPr>
          <p:cNvCxnSpPr>
            <a:cxnSpLocks/>
          </p:cNvCxnSpPr>
          <p:nvPr/>
        </p:nvCxnSpPr>
        <p:spPr>
          <a:xfrm>
            <a:off x="6096000" y="5273675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4FDECA-E383-45A6-8A3C-A758601485E8}"/>
              </a:ext>
            </a:extLst>
          </p:cNvPr>
          <p:cNvCxnSpPr>
            <a:cxnSpLocks/>
          </p:cNvCxnSpPr>
          <p:nvPr/>
        </p:nvCxnSpPr>
        <p:spPr>
          <a:xfrm>
            <a:off x="7661275" y="5268913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4C36DF0-B9F8-4BC4-B6F5-15B484F01686}"/>
              </a:ext>
            </a:extLst>
          </p:cNvPr>
          <p:cNvCxnSpPr>
            <a:cxnSpLocks/>
          </p:cNvCxnSpPr>
          <p:nvPr/>
        </p:nvCxnSpPr>
        <p:spPr>
          <a:xfrm>
            <a:off x="4548188" y="526573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067C10F-046B-48A8-8055-6BD8D38488C2}"/>
              </a:ext>
            </a:extLst>
          </p:cNvPr>
          <p:cNvSpPr/>
          <p:nvPr/>
        </p:nvSpPr>
        <p:spPr>
          <a:xfrm>
            <a:off x="3846513" y="4241800"/>
            <a:ext cx="1366837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66C2A6-9E34-472C-8128-5F1B25AEAE1A}"/>
              </a:ext>
            </a:extLst>
          </p:cNvPr>
          <p:cNvSpPr/>
          <p:nvPr/>
        </p:nvSpPr>
        <p:spPr>
          <a:xfrm>
            <a:off x="9228138" y="2678113"/>
            <a:ext cx="2493962" cy="32702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Run 3x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37F9DFA-401E-45FE-83F5-C422B95A49AD}"/>
              </a:ext>
            </a:extLst>
          </p:cNvPr>
          <p:cNvSpPr/>
          <p:nvPr/>
        </p:nvSpPr>
        <p:spPr>
          <a:xfrm>
            <a:off x="339725" y="3130550"/>
            <a:ext cx="2493963" cy="32861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If Target Selected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9806CC-FA2E-484A-BDA8-930371365EB0}"/>
              </a:ext>
            </a:extLst>
          </p:cNvPr>
          <p:cNvSpPr/>
          <p:nvPr/>
        </p:nvSpPr>
        <p:spPr>
          <a:xfrm>
            <a:off x="339725" y="2678113"/>
            <a:ext cx="2493963" cy="32702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If (condition)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1D74B55-5248-4CFE-9EEA-0CAE52D1F9B6}"/>
              </a:ext>
            </a:extLst>
          </p:cNvPr>
          <p:cNvSpPr/>
          <p:nvPr/>
        </p:nvSpPr>
        <p:spPr>
          <a:xfrm>
            <a:off x="339725" y="3584575"/>
            <a:ext cx="2493963" cy="32861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If Target &gt;= X meters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926E05-3B57-4CC0-913B-6A843F373A57}"/>
              </a:ext>
            </a:extLst>
          </p:cNvPr>
          <p:cNvSpPr txBox="1"/>
          <p:nvPr/>
        </p:nvSpPr>
        <p:spPr>
          <a:xfrm>
            <a:off x="79375" y="2154238"/>
            <a:ext cx="301625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Precheck decorators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A1F3F2-9124-48E3-B47E-A5899D60DB0A}"/>
              </a:ext>
            </a:extLst>
          </p:cNvPr>
          <p:cNvSpPr txBox="1"/>
          <p:nvPr/>
        </p:nvSpPr>
        <p:spPr>
          <a:xfrm>
            <a:off x="8970963" y="2154238"/>
            <a:ext cx="301625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Postcheck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decorators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2DDD72-BF1F-4F6D-A58C-44B3D0C4D239}"/>
              </a:ext>
            </a:extLst>
          </p:cNvPr>
          <p:cNvSpPr/>
          <p:nvPr/>
        </p:nvSpPr>
        <p:spPr>
          <a:xfrm>
            <a:off x="9228138" y="3130550"/>
            <a:ext cx="2493962" cy="32861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Always Succeed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0D4459-1676-4E0C-8A74-7398604AF642}"/>
              </a:ext>
            </a:extLst>
          </p:cNvPr>
          <p:cNvSpPr/>
          <p:nvPr/>
        </p:nvSpPr>
        <p:spPr>
          <a:xfrm>
            <a:off x="9228138" y="3584575"/>
            <a:ext cx="2493962" cy="32861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Always Fail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4345411-75C0-4323-B346-A8044D45EB61}"/>
              </a:ext>
            </a:extLst>
          </p:cNvPr>
          <p:cNvSpPr/>
          <p:nvPr/>
        </p:nvSpPr>
        <p:spPr>
          <a:xfrm>
            <a:off x="9228138" y="4038600"/>
            <a:ext cx="2493962" cy="32702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Invert Succeed/Fail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912F029-6621-4760-8277-FDA4DD6DFC39}"/>
              </a:ext>
            </a:extLst>
          </p:cNvPr>
          <p:cNvSpPr/>
          <p:nvPr/>
        </p:nvSpPr>
        <p:spPr>
          <a:xfrm>
            <a:off x="9228138" y="4491038"/>
            <a:ext cx="2493962" cy="32861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Rerun until Success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B1B3C86-1509-4339-9FA7-92F32E1B95CB}"/>
              </a:ext>
            </a:extLst>
          </p:cNvPr>
          <p:cNvSpPr/>
          <p:nvPr/>
        </p:nvSpPr>
        <p:spPr>
          <a:xfrm>
            <a:off x="9228138" y="4945063"/>
            <a:ext cx="2493962" cy="32861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Rerun until Fail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094D9F7-3AA9-4E21-A171-B20096919C9E}"/>
              </a:ext>
            </a:extLst>
          </p:cNvPr>
          <p:cNvSpPr/>
          <p:nvPr/>
        </p:nvSpPr>
        <p:spPr>
          <a:xfrm>
            <a:off x="339725" y="4038600"/>
            <a:ext cx="2493963" cy="32702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Run &lt;= X Times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00C5379-BFE6-4FCF-81B6-E8C3CA0C8ACC}"/>
              </a:ext>
            </a:extLst>
          </p:cNvPr>
          <p:cNvSpPr/>
          <p:nvPr/>
        </p:nvSpPr>
        <p:spPr>
          <a:xfrm>
            <a:off x="339725" y="4491038"/>
            <a:ext cx="2493963" cy="32861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Run After Cooldown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7ABE9D4-B7C6-4665-9029-3C4101BE2357}"/>
              </a:ext>
            </a:extLst>
          </p:cNvPr>
          <p:cNvSpPr/>
          <p:nvPr/>
        </p:nvSpPr>
        <p:spPr>
          <a:xfrm>
            <a:off x="341313" y="4945063"/>
            <a:ext cx="2493962" cy="32861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Restrict Simultaneous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359C4C0-D0F2-4FD0-8624-7B5023CA0BD2}"/>
              </a:ext>
            </a:extLst>
          </p:cNvPr>
          <p:cNvSpPr/>
          <p:nvPr/>
        </p:nvSpPr>
        <p:spPr>
          <a:xfrm>
            <a:off x="339725" y="5399088"/>
            <a:ext cx="2493963" cy="32702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Store Value  in Blackboard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9356D89-2106-43EB-89EC-5CD5BB17889E}"/>
              </a:ext>
            </a:extLst>
          </p:cNvPr>
          <p:cNvSpPr/>
          <p:nvPr/>
        </p:nvSpPr>
        <p:spPr>
          <a:xfrm>
            <a:off x="339725" y="5851525"/>
            <a:ext cx="2493963" cy="32861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Debug Breakpoint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2ECABCE-AF15-4FF8-AE29-B8F267C4437B}"/>
              </a:ext>
            </a:extLst>
          </p:cNvPr>
          <p:cNvSpPr/>
          <p:nvPr/>
        </p:nvSpPr>
        <p:spPr>
          <a:xfrm>
            <a:off x="339725" y="6305550"/>
            <a:ext cx="2493963" cy="32861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Log Data for Debug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/>
      <p:bldP spid="36" grpId="0"/>
      <p:bldP spid="37" grpId="0" animBg="1"/>
      <p:bldP spid="38" grpId="0" animBg="1"/>
      <p:bldP spid="48" grpId="0" animBg="1"/>
      <p:bldP spid="49" grpId="0" animBg="1"/>
      <p:bldP spid="50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F9E729-E678-4965-BB55-95CC6978DE71}"/>
              </a:ext>
            </a:extLst>
          </p:cNvPr>
          <p:cNvCxnSpPr>
            <a:cxnSpLocks/>
            <a:stCxn id="19" idx="0"/>
            <a:endCxn id="27" idx="0"/>
          </p:cNvCxnSpPr>
          <p:nvPr/>
        </p:nvCxnSpPr>
        <p:spPr>
          <a:xfrm flipH="1">
            <a:off x="4530725" y="2076450"/>
            <a:ext cx="1565275" cy="257016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2491C9-D559-4697-B8EA-98D08CE2B760}"/>
              </a:ext>
            </a:extLst>
          </p:cNvPr>
          <p:cNvCxnSpPr>
            <a:cxnSpLocks/>
            <a:stCxn id="19" idx="0"/>
            <a:endCxn id="25" idx="0"/>
          </p:cNvCxnSpPr>
          <p:nvPr/>
        </p:nvCxnSpPr>
        <p:spPr>
          <a:xfrm>
            <a:off x="6096000" y="2076450"/>
            <a:ext cx="1565275" cy="257016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91C4096-B845-4635-BD79-E964A88E1255}"/>
              </a:ext>
            </a:extLst>
          </p:cNvPr>
          <p:cNvSpPr txBox="1"/>
          <p:nvPr/>
        </p:nvSpPr>
        <p:spPr>
          <a:xfrm>
            <a:off x="0" y="3381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 will poll and steal control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3D77152-53F5-44B4-9DDE-D2480D3C2D32}"/>
              </a:ext>
            </a:extLst>
          </p:cNvPr>
          <p:cNvSpPr/>
          <p:nvPr/>
        </p:nvSpPr>
        <p:spPr>
          <a:xfrm>
            <a:off x="5411788" y="4646613"/>
            <a:ext cx="1368425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EB93E79-E622-4D73-9869-92FA0BFD974E}"/>
              </a:ext>
            </a:extLst>
          </p:cNvPr>
          <p:cNvSpPr/>
          <p:nvPr/>
        </p:nvSpPr>
        <p:spPr>
          <a:xfrm>
            <a:off x="6978650" y="4646613"/>
            <a:ext cx="1366838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61A9D-9108-4E94-91A6-64450D03D4A1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>
            <a:off x="6096000" y="2857500"/>
            <a:ext cx="0" cy="17891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8877705-8278-4D78-8E3B-CC4FA50C8D97}"/>
              </a:ext>
            </a:extLst>
          </p:cNvPr>
          <p:cNvSpPr/>
          <p:nvPr/>
        </p:nvSpPr>
        <p:spPr>
          <a:xfrm>
            <a:off x="5411788" y="197008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0A78D8-A0D4-40D9-88CF-B4213955FA56}"/>
              </a:ext>
            </a:extLst>
          </p:cNvPr>
          <p:cNvSpPr/>
          <p:nvPr/>
        </p:nvSpPr>
        <p:spPr>
          <a:xfrm>
            <a:off x="4872038" y="2076450"/>
            <a:ext cx="2447925" cy="7810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Selector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D3572D4-5FFC-4AB0-9FD8-AB01DE7942E5}"/>
              </a:ext>
            </a:extLst>
          </p:cNvPr>
          <p:cNvCxnSpPr>
            <a:cxnSpLocks/>
          </p:cNvCxnSpPr>
          <p:nvPr/>
        </p:nvCxnSpPr>
        <p:spPr>
          <a:xfrm>
            <a:off x="6096000" y="5678488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1A53B4-AF2D-4270-844E-B0B1F34734A7}"/>
              </a:ext>
            </a:extLst>
          </p:cNvPr>
          <p:cNvCxnSpPr>
            <a:cxnSpLocks/>
          </p:cNvCxnSpPr>
          <p:nvPr/>
        </p:nvCxnSpPr>
        <p:spPr>
          <a:xfrm>
            <a:off x="7661275" y="5673725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F8C9CCE-E84E-4E49-B7ED-E83831DA0E12}"/>
              </a:ext>
            </a:extLst>
          </p:cNvPr>
          <p:cNvCxnSpPr>
            <a:cxnSpLocks/>
          </p:cNvCxnSpPr>
          <p:nvPr/>
        </p:nvCxnSpPr>
        <p:spPr>
          <a:xfrm>
            <a:off x="4548188" y="5670550"/>
            <a:ext cx="0" cy="0"/>
          </a:xfrm>
          <a:prstGeom prst="straightConnector1">
            <a:avLst/>
          </a:prstGeom>
          <a:ln w="7302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6D0C18-A86A-470F-9C78-256E1EEB6BCC}"/>
              </a:ext>
            </a:extLst>
          </p:cNvPr>
          <p:cNvSpPr/>
          <p:nvPr/>
        </p:nvSpPr>
        <p:spPr>
          <a:xfrm>
            <a:off x="3846513" y="4646613"/>
            <a:ext cx="1366837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 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C92671A-EFC2-4901-B091-5DEAFA56C381}"/>
              </a:ext>
            </a:extLst>
          </p:cNvPr>
          <p:cNvSpPr/>
          <p:nvPr/>
        </p:nvSpPr>
        <p:spPr>
          <a:xfrm>
            <a:off x="4872038" y="2868613"/>
            <a:ext cx="2447925" cy="42068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Service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FBD2970-B2EF-4E87-A16E-486896497724}"/>
              </a:ext>
            </a:extLst>
          </p:cNvPr>
          <p:cNvSpPr/>
          <p:nvPr/>
        </p:nvSpPr>
        <p:spPr>
          <a:xfrm>
            <a:off x="730250" y="4303713"/>
            <a:ext cx="2446338" cy="11842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Every 0.1 seconds</a:t>
            </a:r>
          </a:p>
          <a:p>
            <a:pPr algn="ctr">
              <a:defRPr/>
            </a:pPr>
            <a:r>
              <a:rPr lang="en-US" dirty="0"/>
              <a:t>check if </a:t>
            </a:r>
            <a:r>
              <a:rPr lang="en-US" dirty="0" err="1"/>
              <a:t>aggro</a:t>
            </a:r>
            <a:r>
              <a:rPr lang="en-US" dirty="0"/>
              <a:t>,</a:t>
            </a:r>
          </a:p>
          <a:p>
            <a:pPr algn="ctr">
              <a:defRPr/>
            </a:pPr>
            <a:r>
              <a:rPr lang="en-US" dirty="0"/>
              <a:t>If true, set target</a:t>
            </a:r>
          </a:p>
          <a:p>
            <a:pPr algn="ctr">
              <a:defRPr/>
            </a:pPr>
            <a:r>
              <a:rPr lang="en-US" dirty="0"/>
              <a:t>and restart here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2821503-8282-4C5D-A44B-8524F251AF36}"/>
              </a:ext>
            </a:extLst>
          </p:cNvPr>
          <p:cNvSpPr/>
          <p:nvPr/>
        </p:nvSpPr>
        <p:spPr>
          <a:xfrm>
            <a:off x="733425" y="3176588"/>
            <a:ext cx="2447925" cy="101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Every 0.2 seconds</a:t>
            </a:r>
          </a:p>
          <a:p>
            <a:pPr algn="ctr">
              <a:defRPr/>
            </a:pPr>
            <a:r>
              <a:rPr lang="en-US" dirty="0"/>
              <a:t>check if &lt; 10% health.</a:t>
            </a:r>
          </a:p>
          <a:p>
            <a:pPr algn="ctr">
              <a:defRPr/>
            </a:pPr>
            <a:r>
              <a:rPr lang="en-US" dirty="0"/>
              <a:t>If true, restart here.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3F2924-DDAA-4055-A501-9758E4C2BB26}"/>
              </a:ext>
            </a:extLst>
          </p:cNvPr>
          <p:cNvSpPr/>
          <p:nvPr/>
        </p:nvSpPr>
        <p:spPr>
          <a:xfrm>
            <a:off x="730250" y="2049463"/>
            <a:ext cx="2446338" cy="1016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Every X seconds</a:t>
            </a:r>
          </a:p>
          <a:p>
            <a:pPr algn="ctr">
              <a:defRPr/>
            </a:pPr>
            <a:r>
              <a:rPr lang="en-US" dirty="0"/>
              <a:t>check condition.</a:t>
            </a:r>
          </a:p>
          <a:p>
            <a:pPr algn="ctr">
              <a:defRPr/>
            </a:pPr>
            <a:r>
              <a:rPr lang="en-US" dirty="0"/>
              <a:t>If true, restart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CBB22820-D6F1-44E6-92A8-94023C54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2030413"/>
            <a:ext cx="10504488" cy="3565525"/>
          </a:xfrm>
        </p:spPr>
        <p:txBody>
          <a:bodyPr/>
          <a:lstStyle/>
          <a:p>
            <a:pPr eaLnBrk="1" hangingPunct="1"/>
            <a:r>
              <a:rPr lang="en-US" altLang="en-US" sz="7200"/>
              <a:t>Common AI Architectures</a:t>
            </a:r>
          </a:p>
        </p:txBody>
      </p:sp>
      <p:pic>
        <p:nvPicPr>
          <p:cNvPr id="4099" name="Picture 10">
            <a:extLst>
              <a:ext uri="{FF2B5EF4-FFF2-40B4-BE49-F238E27FC236}">
                <a16:creationId xmlns:a16="http://schemas.microsoft.com/office/drawing/2014/main" id="{2FE2D00D-4A7A-4DD1-AD73-8A1F9CF7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8" y="1487488"/>
            <a:ext cx="26193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Content Placeholder 4">
            <a:extLst>
              <a:ext uri="{FF2B5EF4-FFF2-40B4-BE49-F238E27FC236}">
                <a16:creationId xmlns:a16="http://schemas.microsoft.com/office/drawing/2014/main" id="{2A768AC8-E49D-4F42-94E4-3BCEFAD9E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9E0EF4-612A-4C0E-8AAB-8E40C58FD0E0}"/>
              </a:ext>
            </a:extLst>
          </p:cNvPr>
          <p:cNvSpPr txBox="1"/>
          <p:nvPr/>
        </p:nvSpPr>
        <p:spPr>
          <a:xfrm>
            <a:off x="390525" y="338138"/>
            <a:ext cx="11801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Selector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7174CC-EEA1-40E4-81E2-9309AE2810BF}"/>
              </a:ext>
            </a:extLst>
          </p:cNvPr>
          <p:cNvSpPr/>
          <p:nvPr/>
        </p:nvSpPr>
        <p:spPr>
          <a:xfrm>
            <a:off x="4383088" y="1435100"/>
            <a:ext cx="3598862" cy="676275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0897A8-2E65-4BDE-9BEF-35E55D27D121}"/>
              </a:ext>
            </a:extLst>
          </p:cNvPr>
          <p:cNvSpPr/>
          <p:nvPr/>
        </p:nvSpPr>
        <p:spPr>
          <a:xfrm>
            <a:off x="1524000" y="2763838"/>
            <a:ext cx="962025" cy="962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5FCF5-FB09-47F8-9142-91C5F4037F34}"/>
              </a:ext>
            </a:extLst>
          </p:cNvPr>
          <p:cNvSpPr txBox="1"/>
          <p:nvPr/>
        </p:nvSpPr>
        <p:spPr>
          <a:xfrm>
            <a:off x="1728788" y="2709863"/>
            <a:ext cx="757237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659855-5558-415F-AE9C-2BD27A6A8BB7}"/>
              </a:ext>
            </a:extLst>
          </p:cNvPr>
          <p:cNvSpPr/>
          <p:nvPr/>
        </p:nvSpPr>
        <p:spPr>
          <a:xfrm>
            <a:off x="4262438" y="3087688"/>
            <a:ext cx="962025" cy="962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2AA8E-7B63-4DDA-8B6C-28EE35D86388}"/>
              </a:ext>
            </a:extLst>
          </p:cNvPr>
          <p:cNvSpPr txBox="1"/>
          <p:nvPr/>
        </p:nvSpPr>
        <p:spPr>
          <a:xfrm>
            <a:off x="4467225" y="3033713"/>
            <a:ext cx="757238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DBAF25-CEF5-4794-9BBC-2DDBC304BB11}"/>
              </a:ext>
            </a:extLst>
          </p:cNvPr>
          <p:cNvSpPr/>
          <p:nvPr/>
        </p:nvSpPr>
        <p:spPr>
          <a:xfrm>
            <a:off x="6896100" y="3341688"/>
            <a:ext cx="962025" cy="962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9AD0F-C2AD-4ED7-A8EE-8D3E32C8B8F5}"/>
              </a:ext>
            </a:extLst>
          </p:cNvPr>
          <p:cNvSpPr txBox="1"/>
          <p:nvPr/>
        </p:nvSpPr>
        <p:spPr>
          <a:xfrm>
            <a:off x="7100888" y="3289300"/>
            <a:ext cx="757237" cy="1014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231F0-1CDD-434A-8AFA-EA048C2AEA6D}"/>
              </a:ext>
            </a:extLst>
          </p:cNvPr>
          <p:cNvSpPr/>
          <p:nvPr/>
        </p:nvSpPr>
        <p:spPr>
          <a:xfrm>
            <a:off x="9791700" y="3482975"/>
            <a:ext cx="962025" cy="9620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4524F-1D98-4089-8C0F-38153E62D6EE}"/>
              </a:ext>
            </a:extLst>
          </p:cNvPr>
          <p:cNvSpPr txBox="1"/>
          <p:nvPr/>
        </p:nvSpPr>
        <p:spPr>
          <a:xfrm>
            <a:off x="9996488" y="3429000"/>
            <a:ext cx="757237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accent4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Content Placeholder 4">
            <a:extLst>
              <a:ext uri="{FF2B5EF4-FFF2-40B4-BE49-F238E27FC236}">
                <a16:creationId xmlns:a16="http://schemas.microsoft.com/office/drawing/2014/main" id="{28EA249D-AB8C-45E0-9CD5-79E29BFF3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2A9A8A-CD9F-4300-9874-27FE286DFAA1}"/>
              </a:ext>
            </a:extLst>
          </p:cNvPr>
          <p:cNvSpPr txBox="1"/>
          <p:nvPr/>
        </p:nvSpPr>
        <p:spPr>
          <a:xfrm>
            <a:off x="390525" y="338138"/>
            <a:ext cx="11801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Decorator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99EF80-A08F-44B4-8BB7-960DC38DF797}"/>
              </a:ext>
            </a:extLst>
          </p:cNvPr>
          <p:cNvSpPr/>
          <p:nvPr/>
        </p:nvSpPr>
        <p:spPr>
          <a:xfrm>
            <a:off x="1016000" y="2435225"/>
            <a:ext cx="1989138" cy="676275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Content Placeholder 4">
            <a:extLst>
              <a:ext uri="{FF2B5EF4-FFF2-40B4-BE49-F238E27FC236}">
                <a16:creationId xmlns:a16="http://schemas.microsoft.com/office/drawing/2014/main" id="{6DE09F98-299E-4A81-BFBC-46FCE5D1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8BD2C-966A-4899-BAE5-6D9E39943D82}"/>
              </a:ext>
            </a:extLst>
          </p:cNvPr>
          <p:cNvSpPr txBox="1"/>
          <p:nvPr/>
        </p:nvSpPr>
        <p:spPr>
          <a:xfrm>
            <a:off x="390525" y="338138"/>
            <a:ext cx="11801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Sequence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BD317E-92A8-4B23-91BA-D73D889110E2}"/>
              </a:ext>
            </a:extLst>
          </p:cNvPr>
          <p:cNvSpPr/>
          <p:nvPr/>
        </p:nvSpPr>
        <p:spPr>
          <a:xfrm>
            <a:off x="962025" y="3513138"/>
            <a:ext cx="2076450" cy="674687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B5D527-A358-4D5D-8728-7DEB4E4B1D8F}"/>
              </a:ext>
            </a:extLst>
          </p:cNvPr>
          <p:cNvSpPr/>
          <p:nvPr/>
        </p:nvSpPr>
        <p:spPr>
          <a:xfrm>
            <a:off x="381000" y="4462463"/>
            <a:ext cx="595313" cy="5953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6656-0D83-4E7A-8973-FA1BE477D29B}"/>
              </a:ext>
            </a:extLst>
          </p:cNvPr>
          <p:cNvSpPr txBox="1"/>
          <p:nvPr/>
        </p:nvSpPr>
        <p:spPr>
          <a:xfrm>
            <a:off x="482600" y="4411663"/>
            <a:ext cx="39052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0F6C07-B179-4E6D-A293-AAEDD767E2D6}"/>
              </a:ext>
            </a:extLst>
          </p:cNvPr>
          <p:cNvSpPr/>
          <p:nvPr/>
        </p:nvSpPr>
        <p:spPr>
          <a:xfrm>
            <a:off x="1485900" y="4894263"/>
            <a:ext cx="595313" cy="5953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D0FBE-002B-49C3-A604-51E44D16AFD8}"/>
              </a:ext>
            </a:extLst>
          </p:cNvPr>
          <p:cNvSpPr txBox="1"/>
          <p:nvPr/>
        </p:nvSpPr>
        <p:spPr>
          <a:xfrm>
            <a:off x="1587500" y="4843463"/>
            <a:ext cx="39052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12EBE1-7106-4BFE-94BC-7285B7A5735D}"/>
              </a:ext>
            </a:extLst>
          </p:cNvPr>
          <p:cNvSpPr/>
          <p:nvPr/>
        </p:nvSpPr>
        <p:spPr>
          <a:xfrm>
            <a:off x="2252663" y="4411663"/>
            <a:ext cx="595312" cy="5953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739C-0EE0-4635-848F-9CA3073544DB}"/>
              </a:ext>
            </a:extLst>
          </p:cNvPr>
          <p:cNvSpPr txBox="1"/>
          <p:nvPr/>
        </p:nvSpPr>
        <p:spPr>
          <a:xfrm>
            <a:off x="2354263" y="4360863"/>
            <a:ext cx="39052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4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Content Placeholder 4">
            <a:extLst>
              <a:ext uri="{FF2B5EF4-FFF2-40B4-BE49-F238E27FC236}">
                <a16:creationId xmlns:a16="http://schemas.microsoft.com/office/drawing/2014/main" id="{1E5A5FCC-2B92-4EA7-847B-2A34AF3B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F32C73-8B8A-4C7B-8C5E-33D70666552C}"/>
              </a:ext>
            </a:extLst>
          </p:cNvPr>
          <p:cNvSpPr txBox="1"/>
          <p:nvPr/>
        </p:nvSpPr>
        <p:spPr>
          <a:xfrm>
            <a:off x="390525" y="338138"/>
            <a:ext cx="11801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Leaves (Actions)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CDD5FF-F7FB-4B98-B161-6C38A65ADDF7}"/>
              </a:ext>
            </a:extLst>
          </p:cNvPr>
          <p:cNvSpPr/>
          <p:nvPr/>
        </p:nvSpPr>
        <p:spPr>
          <a:xfrm>
            <a:off x="1090613" y="5410200"/>
            <a:ext cx="1438275" cy="635000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Content Placeholder 4">
            <a:extLst>
              <a:ext uri="{FF2B5EF4-FFF2-40B4-BE49-F238E27FC236}">
                <a16:creationId xmlns:a16="http://schemas.microsoft.com/office/drawing/2014/main" id="{B9ABBE10-3B11-44CF-87DF-F81646AEC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93374-B4CB-4F54-A65D-9ACC97D0784F}"/>
              </a:ext>
            </a:extLst>
          </p:cNvPr>
          <p:cNvSpPr txBox="1"/>
          <p:nvPr/>
        </p:nvSpPr>
        <p:spPr>
          <a:xfrm>
            <a:off x="390525" y="338138"/>
            <a:ext cx="1180147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8FAFAA-46A1-4906-8A2B-479D30F229F3}"/>
              </a:ext>
            </a:extLst>
          </p:cNvPr>
          <p:cNvSpPr/>
          <p:nvPr/>
        </p:nvSpPr>
        <p:spPr>
          <a:xfrm>
            <a:off x="4468813" y="1816100"/>
            <a:ext cx="3517900" cy="979488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Content Placeholder 4">
            <a:extLst>
              <a:ext uri="{FF2B5EF4-FFF2-40B4-BE49-F238E27FC236}">
                <a16:creationId xmlns:a16="http://schemas.microsoft.com/office/drawing/2014/main" id="{CDDB436E-4ACD-4AFF-AACC-E28415EFE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AFB768-EF7E-48B5-A3FD-351CCAEF92C1}"/>
              </a:ext>
            </a:extLst>
          </p:cNvPr>
          <p:cNvSpPr txBox="1"/>
          <p:nvPr/>
        </p:nvSpPr>
        <p:spPr>
          <a:xfrm>
            <a:off x="390525" y="338138"/>
            <a:ext cx="11801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Blackboard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4">
            <a:extLst>
              <a:ext uri="{FF2B5EF4-FFF2-40B4-BE49-F238E27FC236}">
                <a16:creationId xmlns:a16="http://schemas.microsoft.com/office/drawing/2014/main" id="{60AADD0D-9433-4824-B8B3-057B1352E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74E56-1E37-41DD-A215-DF76A7167D4F}"/>
              </a:ext>
            </a:extLst>
          </p:cNvPr>
          <p:cNvSpPr txBox="1"/>
          <p:nvPr/>
        </p:nvSpPr>
        <p:spPr>
          <a:xfrm>
            <a:off x="390525" y="338138"/>
            <a:ext cx="11801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Cycles?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Content Placeholder 4">
            <a:extLst>
              <a:ext uri="{FF2B5EF4-FFF2-40B4-BE49-F238E27FC236}">
                <a16:creationId xmlns:a16="http://schemas.microsoft.com/office/drawing/2014/main" id="{BA6976C3-FA81-43B4-B6DF-EAB87D50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8C4A37-A2A3-4CE6-BCBC-345AFCE098BA}"/>
              </a:ext>
            </a:extLst>
          </p:cNvPr>
          <p:cNvSpPr txBox="1"/>
          <p:nvPr/>
        </p:nvSpPr>
        <p:spPr>
          <a:xfrm>
            <a:off x="390525" y="338138"/>
            <a:ext cx="11801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Interruptions?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Content Placeholder 4">
            <a:extLst>
              <a:ext uri="{FF2B5EF4-FFF2-40B4-BE49-F238E27FC236}">
                <a16:creationId xmlns:a16="http://schemas.microsoft.com/office/drawing/2014/main" id="{78D4B53E-4209-4A0E-9BF7-20F25096A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1175"/>
            <a:ext cx="12196763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A2A5D6-A4FF-4D05-9063-C949C88A8320}"/>
              </a:ext>
            </a:extLst>
          </p:cNvPr>
          <p:cNvSpPr txBox="1"/>
          <p:nvPr/>
        </p:nvSpPr>
        <p:spPr>
          <a:xfrm>
            <a:off x="696913" y="338138"/>
            <a:ext cx="11495087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Static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41402-F131-42A9-8E23-3889C0130DA0}"/>
              </a:ext>
            </a:extLst>
          </p:cNvPr>
          <p:cNvSpPr txBox="1"/>
          <p:nvPr/>
        </p:nvSpPr>
        <p:spPr>
          <a:xfrm>
            <a:off x="0" y="1125538"/>
            <a:ext cx="421005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(hierarchical + modular +</a:t>
            </a:r>
          </a:p>
          <a:p>
            <a:pPr algn="ctr">
              <a:defRPr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designer friendly)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5C91F-D889-4FA8-BAD8-0AB4D3DC088B}"/>
              </a:ext>
            </a:extLst>
          </p:cNvPr>
          <p:cNvCxnSpPr>
            <a:cxnSpLocks/>
            <a:stCxn id="17" idx="0"/>
            <a:endCxn id="20" idx="0"/>
          </p:cNvCxnSpPr>
          <p:nvPr/>
        </p:nvCxnSpPr>
        <p:spPr>
          <a:xfrm flipH="1">
            <a:off x="3398838" y="4338638"/>
            <a:ext cx="1030287" cy="142875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9B5D52-2C16-450B-8C00-CB58F60EDA94}"/>
              </a:ext>
            </a:extLst>
          </p:cNvPr>
          <p:cNvCxnSpPr>
            <a:cxnSpLocks/>
            <a:stCxn id="17" idx="0"/>
            <a:endCxn id="5" idx="0"/>
          </p:cNvCxnSpPr>
          <p:nvPr/>
        </p:nvCxnSpPr>
        <p:spPr>
          <a:xfrm>
            <a:off x="4429125" y="4338638"/>
            <a:ext cx="1049338" cy="142875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24D938A-0546-42C8-87F3-56F561855C98}"/>
              </a:ext>
            </a:extLst>
          </p:cNvPr>
          <p:cNvCxnSpPr>
            <a:cxnSpLocks/>
            <a:stCxn id="9" idx="0"/>
            <a:endCxn id="4" idx="0"/>
          </p:cNvCxnSpPr>
          <p:nvPr/>
        </p:nvCxnSpPr>
        <p:spPr>
          <a:xfrm flipH="1">
            <a:off x="3130550" y="617538"/>
            <a:ext cx="2965450" cy="2201862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7798AC-9181-4A06-9473-6D22FB895CD3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>
            <a:off x="6096000" y="617538"/>
            <a:ext cx="3051175" cy="2208212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B7C78E-3597-4B66-970C-45AA5EFDB6C6}"/>
              </a:ext>
            </a:extLst>
          </p:cNvPr>
          <p:cNvSpPr/>
          <p:nvPr/>
        </p:nvSpPr>
        <p:spPr>
          <a:xfrm>
            <a:off x="2178050" y="2819400"/>
            <a:ext cx="1903413" cy="779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Enemy visible?</a:t>
            </a:r>
          </a:p>
          <a:p>
            <a:pPr algn="ctr">
              <a:defRPr/>
            </a:pPr>
            <a:r>
              <a:rPr lang="en-US" sz="1600" dirty="0"/>
              <a:t>Write to enemy ID to blackboard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7B81E9-896A-4215-9999-5F6EB876BAF1}"/>
              </a:ext>
            </a:extLst>
          </p:cNvPr>
          <p:cNvSpPr/>
          <p:nvPr/>
        </p:nvSpPr>
        <p:spPr>
          <a:xfrm>
            <a:off x="4525963" y="5767388"/>
            <a:ext cx="1906587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Move to high ground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A87BA4-8F7B-425B-B6EC-23E0BF9F9DBD}"/>
              </a:ext>
            </a:extLst>
          </p:cNvPr>
          <p:cNvSpPr/>
          <p:nvPr/>
        </p:nvSpPr>
        <p:spPr>
          <a:xfrm>
            <a:off x="8089900" y="2825750"/>
            <a:ext cx="2114550" cy="779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Engage Enemy in Blackboard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102FB-CE62-4EE9-AF60-352EFDAFE76B}"/>
              </a:ext>
            </a:extLst>
          </p:cNvPr>
          <p:cNvSpPr/>
          <p:nvPr/>
        </p:nvSpPr>
        <p:spPr>
          <a:xfrm>
            <a:off x="5375275" y="550863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E60652-9DEA-4CEC-B4D9-872EC114DAD8}"/>
              </a:ext>
            </a:extLst>
          </p:cNvPr>
          <p:cNvSpPr/>
          <p:nvPr/>
        </p:nvSpPr>
        <p:spPr>
          <a:xfrm>
            <a:off x="4102100" y="617538"/>
            <a:ext cx="3987800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4FFAB5-6561-4493-A30D-1D7B4E7962AA}"/>
              </a:ext>
            </a:extLst>
          </p:cNvPr>
          <p:cNvSpPr/>
          <p:nvPr/>
        </p:nvSpPr>
        <p:spPr>
          <a:xfrm>
            <a:off x="2444750" y="5767388"/>
            <a:ext cx="1908175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Is high ground nearby?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714DD0-C7DF-4432-805A-56AF5C7A1DB4}"/>
              </a:ext>
            </a:extLst>
          </p:cNvPr>
          <p:cNvSpPr/>
          <p:nvPr/>
        </p:nvSpPr>
        <p:spPr>
          <a:xfrm>
            <a:off x="3752850" y="4187825"/>
            <a:ext cx="1422400" cy="369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93A17D-1AB9-4642-8991-C6B2F50CD494}"/>
              </a:ext>
            </a:extLst>
          </p:cNvPr>
          <p:cNvSpPr/>
          <p:nvPr/>
        </p:nvSpPr>
        <p:spPr>
          <a:xfrm>
            <a:off x="3205163" y="4338638"/>
            <a:ext cx="2446337" cy="7810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830555-3520-426D-8A36-4C50142673BD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flipH="1">
            <a:off x="4429125" y="2819400"/>
            <a:ext cx="1666875" cy="1519238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CD6E9-BB14-4713-B222-82DB5FDEB0B1}"/>
              </a:ext>
            </a:extLst>
          </p:cNvPr>
          <p:cNvCxnSpPr>
            <a:cxnSpLocks/>
            <a:stCxn id="16" idx="0"/>
            <a:endCxn id="25" idx="0"/>
          </p:cNvCxnSpPr>
          <p:nvPr/>
        </p:nvCxnSpPr>
        <p:spPr>
          <a:xfrm>
            <a:off x="6096000" y="2819400"/>
            <a:ext cx="1628775" cy="15144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B30CD9-FDE7-46FC-B134-108CFD4FA6F6}"/>
              </a:ext>
            </a:extLst>
          </p:cNvPr>
          <p:cNvSpPr/>
          <p:nvPr/>
        </p:nvSpPr>
        <p:spPr>
          <a:xfrm>
            <a:off x="6770688" y="4333875"/>
            <a:ext cx="1908175" cy="779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Always Succeed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63B2A7-355B-4E53-9B6C-BC4DC25F13B5}"/>
              </a:ext>
            </a:extLst>
          </p:cNvPr>
          <p:cNvSpPr/>
          <p:nvPr/>
        </p:nvSpPr>
        <p:spPr>
          <a:xfrm>
            <a:off x="5399088" y="2663825"/>
            <a:ext cx="1422400" cy="369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E9CBC6-ED00-48C0-9294-D3491118071F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6096000" y="1397000"/>
            <a:ext cx="0" cy="142240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48868E-6431-4D35-84DC-9C2B4D6BA975}"/>
              </a:ext>
            </a:extLst>
          </p:cNvPr>
          <p:cNvSpPr/>
          <p:nvPr/>
        </p:nvSpPr>
        <p:spPr>
          <a:xfrm>
            <a:off x="4872038" y="2819400"/>
            <a:ext cx="2446337" cy="77946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Selector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F0A7-4E4D-41B7-A4CC-D1BBAEDC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Common AI Architectures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0668-2F34-4770-9ADB-C64A4EBB4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046288"/>
            <a:ext cx="10364787" cy="4210050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Scripting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Finite-State Machine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Behavior Tree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Rule-Based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Utility-Based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Planning</a:t>
            </a:r>
          </a:p>
        </p:txBody>
      </p:sp>
      <p:pic>
        <p:nvPicPr>
          <p:cNvPr id="5124" name="Picture 6">
            <a:extLst>
              <a:ext uri="{FF2B5EF4-FFF2-40B4-BE49-F238E27FC236}">
                <a16:creationId xmlns:a16="http://schemas.microsoft.com/office/drawing/2014/main" id="{C2754F22-0FB0-4746-8311-9256835D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1690688"/>
            <a:ext cx="385603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EC77B4-4293-4940-944A-2D331662BC93}"/>
              </a:ext>
            </a:extLst>
          </p:cNvPr>
          <p:cNvCxnSpPr>
            <a:cxnSpLocks/>
            <a:stCxn id="17" idx="0"/>
            <a:endCxn id="20" idx="0"/>
          </p:cNvCxnSpPr>
          <p:nvPr/>
        </p:nvCxnSpPr>
        <p:spPr>
          <a:xfrm flipH="1">
            <a:off x="5065713" y="3462338"/>
            <a:ext cx="1030287" cy="142875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E8E361-A0B9-4178-BB09-E17F35139D91}"/>
              </a:ext>
            </a:extLst>
          </p:cNvPr>
          <p:cNvCxnSpPr>
            <a:cxnSpLocks/>
            <a:stCxn id="17" idx="0"/>
            <a:endCxn id="5" idx="0"/>
          </p:cNvCxnSpPr>
          <p:nvPr/>
        </p:nvCxnSpPr>
        <p:spPr>
          <a:xfrm>
            <a:off x="6096000" y="3462338"/>
            <a:ext cx="1049338" cy="142875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88F7BD-09FB-411D-82D0-D1AA7FDB7F43}"/>
              </a:ext>
            </a:extLst>
          </p:cNvPr>
          <p:cNvCxnSpPr>
            <a:cxnSpLocks/>
            <a:stCxn id="9" idx="0"/>
            <a:endCxn id="4" idx="0"/>
          </p:cNvCxnSpPr>
          <p:nvPr/>
        </p:nvCxnSpPr>
        <p:spPr>
          <a:xfrm flipH="1">
            <a:off x="3140075" y="1247775"/>
            <a:ext cx="2965450" cy="220186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B8CFD7-ECB2-41EA-8CEE-2EAE5D4A6A76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>
            <a:off x="6105525" y="1247775"/>
            <a:ext cx="3051175" cy="22082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3D7672-1588-4A8A-9AB5-2817D65B33E3}"/>
              </a:ext>
            </a:extLst>
          </p:cNvPr>
          <p:cNvSpPr/>
          <p:nvPr/>
        </p:nvSpPr>
        <p:spPr>
          <a:xfrm>
            <a:off x="2187575" y="3449638"/>
            <a:ext cx="1905000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Enemy visible?</a:t>
            </a:r>
          </a:p>
          <a:p>
            <a:pPr algn="ctr">
              <a:defRPr/>
            </a:pPr>
            <a:r>
              <a:rPr lang="en-US" sz="1600" dirty="0"/>
              <a:t>Write to enemy ID to blackboard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6C12A9-8D2C-40F8-801F-D0F604708FC7}"/>
              </a:ext>
            </a:extLst>
          </p:cNvPr>
          <p:cNvSpPr/>
          <p:nvPr/>
        </p:nvSpPr>
        <p:spPr>
          <a:xfrm>
            <a:off x="6192838" y="4891088"/>
            <a:ext cx="1906587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Move to high ground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92F2D9-83C9-4E5C-A794-4E7420CE9EA9}"/>
              </a:ext>
            </a:extLst>
          </p:cNvPr>
          <p:cNvSpPr/>
          <p:nvPr/>
        </p:nvSpPr>
        <p:spPr>
          <a:xfrm>
            <a:off x="8099425" y="3455988"/>
            <a:ext cx="2116138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Engage Enemy in Blackboard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A2A0EF-722B-4683-AC8D-59AA2D3750BB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096000" y="2028825"/>
            <a:ext cx="9525" cy="103822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25E4989-FFE8-42E9-9F13-D0DB3998EA32}"/>
              </a:ext>
            </a:extLst>
          </p:cNvPr>
          <p:cNvSpPr/>
          <p:nvPr/>
        </p:nvSpPr>
        <p:spPr>
          <a:xfrm>
            <a:off x="5384800" y="1182688"/>
            <a:ext cx="142240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F5A731-451E-4F95-94CA-D522B7CDE0AB}"/>
              </a:ext>
            </a:extLst>
          </p:cNvPr>
          <p:cNvSpPr/>
          <p:nvPr/>
        </p:nvSpPr>
        <p:spPr>
          <a:xfrm>
            <a:off x="4111625" y="1247775"/>
            <a:ext cx="3987800" cy="7810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7729B9-21C0-4FEF-8C3C-8F43535E6064}"/>
              </a:ext>
            </a:extLst>
          </p:cNvPr>
          <p:cNvSpPr/>
          <p:nvPr/>
        </p:nvSpPr>
        <p:spPr>
          <a:xfrm>
            <a:off x="4111625" y="4891088"/>
            <a:ext cx="190817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Is high ground nearby?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4A0EBD-82CD-441C-A33F-7EB3A60B258A}"/>
              </a:ext>
            </a:extLst>
          </p:cNvPr>
          <p:cNvSpPr/>
          <p:nvPr/>
        </p:nvSpPr>
        <p:spPr>
          <a:xfrm>
            <a:off x="5419725" y="3309938"/>
            <a:ext cx="1423988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22D148-7948-43B5-ADB4-2617DD853BAD}"/>
              </a:ext>
            </a:extLst>
          </p:cNvPr>
          <p:cNvSpPr/>
          <p:nvPr/>
        </p:nvSpPr>
        <p:spPr>
          <a:xfrm>
            <a:off x="4872038" y="3067050"/>
            <a:ext cx="2447925" cy="32861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Always Succeed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AB382D6-B2D7-4912-A783-D70D8201CF39}"/>
              </a:ext>
            </a:extLst>
          </p:cNvPr>
          <p:cNvSpPr/>
          <p:nvPr/>
        </p:nvSpPr>
        <p:spPr>
          <a:xfrm>
            <a:off x="4872038" y="3462338"/>
            <a:ext cx="2447925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DC36DD-F3D6-4B90-A1B4-5DF31C850B50}"/>
              </a:ext>
            </a:extLst>
          </p:cNvPr>
          <p:cNvCxnSpPr>
            <a:cxnSpLocks/>
            <a:stCxn id="9" idx="0"/>
            <a:endCxn id="4" idx="0"/>
          </p:cNvCxnSpPr>
          <p:nvPr/>
        </p:nvCxnSpPr>
        <p:spPr>
          <a:xfrm flipH="1">
            <a:off x="3140075" y="1247775"/>
            <a:ext cx="2965450" cy="220186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442075-7327-4C85-82A8-720F73142B30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>
            <a:off x="6105525" y="1247775"/>
            <a:ext cx="3051175" cy="22082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40E6F5-DF28-40CF-9E3F-EA0BB5501D45}"/>
              </a:ext>
            </a:extLst>
          </p:cNvPr>
          <p:cNvSpPr/>
          <p:nvPr/>
        </p:nvSpPr>
        <p:spPr>
          <a:xfrm>
            <a:off x="2187575" y="3449638"/>
            <a:ext cx="1905000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Enemy visible?</a:t>
            </a:r>
          </a:p>
          <a:p>
            <a:pPr algn="ctr">
              <a:defRPr/>
            </a:pPr>
            <a:r>
              <a:rPr lang="en-US" sz="1600" dirty="0"/>
              <a:t>Write to enemy ID to blackboard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AF2A82-6F9A-449F-B879-E8A35B7CBE5C}"/>
              </a:ext>
            </a:extLst>
          </p:cNvPr>
          <p:cNvSpPr/>
          <p:nvPr/>
        </p:nvSpPr>
        <p:spPr>
          <a:xfrm>
            <a:off x="8099425" y="3455988"/>
            <a:ext cx="2116138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Engage Enemy in Blackboard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B25516-3CF8-411A-A172-59D805D0421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6096000" y="2028825"/>
            <a:ext cx="9525" cy="103822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0C2C50E-0553-4AD2-8CA7-4032D788F74F}"/>
              </a:ext>
            </a:extLst>
          </p:cNvPr>
          <p:cNvSpPr/>
          <p:nvPr/>
        </p:nvSpPr>
        <p:spPr>
          <a:xfrm>
            <a:off x="5384800" y="1182688"/>
            <a:ext cx="142240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159D32-C892-49D4-B164-D682F03EC51A}"/>
              </a:ext>
            </a:extLst>
          </p:cNvPr>
          <p:cNvSpPr/>
          <p:nvPr/>
        </p:nvSpPr>
        <p:spPr>
          <a:xfrm>
            <a:off x="4111625" y="1247775"/>
            <a:ext cx="3987800" cy="7810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1FAD0C-A894-4A50-A677-C35D2E50D396}"/>
              </a:ext>
            </a:extLst>
          </p:cNvPr>
          <p:cNvSpPr/>
          <p:nvPr/>
        </p:nvSpPr>
        <p:spPr>
          <a:xfrm>
            <a:off x="5419725" y="3309938"/>
            <a:ext cx="1423988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03C120-5BD6-4849-A352-BD32161AFD7F}"/>
              </a:ext>
            </a:extLst>
          </p:cNvPr>
          <p:cNvSpPr/>
          <p:nvPr/>
        </p:nvSpPr>
        <p:spPr>
          <a:xfrm>
            <a:off x="4872038" y="3067050"/>
            <a:ext cx="2447925" cy="32861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Always Succeed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151B82-8A06-459E-8AB9-B67D4468980D}"/>
              </a:ext>
            </a:extLst>
          </p:cNvPr>
          <p:cNvSpPr/>
          <p:nvPr/>
        </p:nvSpPr>
        <p:spPr>
          <a:xfrm>
            <a:off x="4872038" y="3449638"/>
            <a:ext cx="2447925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If high ground nearby, move there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AD0E7-6A28-A5CA-D585-8397CB126D23}"/>
              </a:ext>
            </a:extLst>
          </p:cNvPr>
          <p:cNvSpPr txBox="1"/>
          <p:nvPr/>
        </p:nvSpPr>
        <p:spPr>
          <a:xfrm>
            <a:off x="720297" y="415637"/>
            <a:ext cx="675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the problem with this Behavior Tree?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B3ED99-718A-AE4A-E0D6-FEECDC2C3D9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2877105" y="1786139"/>
            <a:ext cx="2106613" cy="13827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ADAC16-F2F7-D39B-AEA9-C0CE0E2F1B2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983718" y="1786139"/>
            <a:ext cx="2106612" cy="1379538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FCEB7D-7FE2-B97B-A836-2EEA95DF72C5}"/>
              </a:ext>
            </a:extLst>
          </p:cNvPr>
          <p:cNvSpPr/>
          <p:nvPr/>
        </p:nvSpPr>
        <p:spPr>
          <a:xfrm>
            <a:off x="2989818" y="1786139"/>
            <a:ext cx="3987800" cy="77946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Selector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52C126-A695-222A-E811-C63BA187B73C}"/>
              </a:ext>
            </a:extLst>
          </p:cNvPr>
          <p:cNvSpPr/>
          <p:nvPr/>
        </p:nvSpPr>
        <p:spPr>
          <a:xfrm>
            <a:off x="1923811" y="3945139"/>
            <a:ext cx="1903412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Attack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C4C729-4632-F5D7-F28F-5AFDF697D748}"/>
              </a:ext>
            </a:extLst>
          </p:cNvPr>
          <p:cNvCxnSpPr>
            <a:cxnSpLocks/>
            <a:stCxn id="15" idx="0"/>
            <a:endCxn id="16" idx="0"/>
          </p:cNvCxnSpPr>
          <p:nvPr/>
        </p:nvCxnSpPr>
        <p:spPr>
          <a:xfrm>
            <a:off x="7090330" y="3165677"/>
            <a:ext cx="1223962" cy="132080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5DE17E-827B-0B48-3A7E-D38761BD8BF2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flipH="1">
            <a:off x="5866367" y="3165677"/>
            <a:ext cx="1223963" cy="132080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9CF5F5-8BCF-E3E8-BC3D-2ED788A56A93}"/>
              </a:ext>
            </a:extLst>
          </p:cNvPr>
          <p:cNvSpPr/>
          <p:nvPr/>
        </p:nvSpPr>
        <p:spPr>
          <a:xfrm>
            <a:off x="4912279" y="4486477"/>
            <a:ext cx="190817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Goto 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B73D0D-98C2-69A0-B82D-57672B4DA18C}"/>
              </a:ext>
            </a:extLst>
          </p:cNvPr>
          <p:cNvSpPr/>
          <p:nvPr/>
        </p:nvSpPr>
        <p:spPr>
          <a:xfrm>
            <a:off x="5866367" y="3165677"/>
            <a:ext cx="2447925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72AFAB-29D7-BC44-FE84-F98C3DFBAB49}"/>
              </a:ext>
            </a:extLst>
          </p:cNvPr>
          <p:cNvSpPr/>
          <p:nvPr/>
        </p:nvSpPr>
        <p:spPr>
          <a:xfrm>
            <a:off x="7360204" y="4486477"/>
            <a:ext cx="190817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Goto B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2433B2-E1DC-D188-D679-93ED6B1B1BB0}"/>
              </a:ext>
            </a:extLst>
          </p:cNvPr>
          <p:cNvSpPr/>
          <p:nvPr/>
        </p:nvSpPr>
        <p:spPr>
          <a:xfrm>
            <a:off x="1923810" y="3197197"/>
            <a:ext cx="1903413" cy="30246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If Enemy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84E531-B3A8-63AD-B70D-1B7AC96D4A64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2875517" y="3499659"/>
            <a:ext cx="0" cy="44548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715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AD0E7-6A28-A5CA-D585-8397CB126D23}"/>
              </a:ext>
            </a:extLst>
          </p:cNvPr>
          <p:cNvSpPr txBox="1"/>
          <p:nvPr/>
        </p:nvSpPr>
        <p:spPr>
          <a:xfrm>
            <a:off x="720297" y="415637"/>
            <a:ext cx="675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the problem with this Behavior Tree?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B3ED99-718A-AE4A-E0D6-FEECDC2C3D9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2877105" y="1786139"/>
            <a:ext cx="2106613" cy="13827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ADAC16-F2F7-D39B-AEA9-C0CE0E2F1B2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983718" y="1786139"/>
            <a:ext cx="2106612" cy="1379538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FCEB7D-7FE2-B97B-A836-2EEA95DF72C5}"/>
              </a:ext>
            </a:extLst>
          </p:cNvPr>
          <p:cNvSpPr/>
          <p:nvPr/>
        </p:nvSpPr>
        <p:spPr>
          <a:xfrm>
            <a:off x="2989818" y="1786139"/>
            <a:ext cx="3987800" cy="77946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Selector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52C126-A695-222A-E811-C63BA187B73C}"/>
              </a:ext>
            </a:extLst>
          </p:cNvPr>
          <p:cNvSpPr/>
          <p:nvPr/>
        </p:nvSpPr>
        <p:spPr>
          <a:xfrm>
            <a:off x="1923811" y="3945139"/>
            <a:ext cx="1903412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Attack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C4C729-4632-F5D7-F28F-5AFDF697D748}"/>
              </a:ext>
            </a:extLst>
          </p:cNvPr>
          <p:cNvCxnSpPr>
            <a:cxnSpLocks/>
            <a:stCxn id="15" idx="0"/>
            <a:endCxn id="16" idx="0"/>
          </p:cNvCxnSpPr>
          <p:nvPr/>
        </p:nvCxnSpPr>
        <p:spPr>
          <a:xfrm>
            <a:off x="7090330" y="3165677"/>
            <a:ext cx="1223962" cy="132080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5DE17E-827B-0B48-3A7E-D38761BD8BF2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flipH="1">
            <a:off x="5866367" y="3165677"/>
            <a:ext cx="1223963" cy="132080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9CF5F5-8BCF-E3E8-BC3D-2ED788A56A93}"/>
              </a:ext>
            </a:extLst>
          </p:cNvPr>
          <p:cNvSpPr/>
          <p:nvPr/>
        </p:nvSpPr>
        <p:spPr>
          <a:xfrm>
            <a:off x="4912279" y="4486477"/>
            <a:ext cx="190817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Goto 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B73D0D-98C2-69A0-B82D-57672B4DA18C}"/>
              </a:ext>
            </a:extLst>
          </p:cNvPr>
          <p:cNvSpPr/>
          <p:nvPr/>
        </p:nvSpPr>
        <p:spPr>
          <a:xfrm>
            <a:off x="5866367" y="3165677"/>
            <a:ext cx="2447925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72AFAB-29D7-BC44-FE84-F98C3DFBAB49}"/>
              </a:ext>
            </a:extLst>
          </p:cNvPr>
          <p:cNvSpPr/>
          <p:nvPr/>
        </p:nvSpPr>
        <p:spPr>
          <a:xfrm>
            <a:off x="7360204" y="4486477"/>
            <a:ext cx="190817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Goto B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2433B2-E1DC-D188-D679-93ED6B1B1BB0}"/>
              </a:ext>
            </a:extLst>
          </p:cNvPr>
          <p:cNvSpPr/>
          <p:nvPr/>
        </p:nvSpPr>
        <p:spPr>
          <a:xfrm>
            <a:off x="1923810" y="3197197"/>
            <a:ext cx="1903413" cy="30246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If Target set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84E531-B3A8-63AD-B70D-1B7AC96D4A64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2875517" y="3499659"/>
            <a:ext cx="0" cy="44548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AEA435-DEDB-B95A-9FAF-A63F3118C1D0}"/>
              </a:ext>
            </a:extLst>
          </p:cNvPr>
          <p:cNvSpPr/>
          <p:nvPr/>
        </p:nvSpPr>
        <p:spPr>
          <a:xfrm>
            <a:off x="1668851" y="2572152"/>
            <a:ext cx="6629734" cy="33976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Check every 0.1s if no target. If enemy set Target.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DB206B-5BB3-5E15-A951-1F340EAF114F}"/>
              </a:ext>
            </a:extLst>
          </p:cNvPr>
          <p:cNvSpPr/>
          <p:nvPr/>
        </p:nvSpPr>
        <p:spPr>
          <a:xfrm>
            <a:off x="9268379" y="1760103"/>
            <a:ext cx="2350875" cy="126153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/>
              <a:t>Blackboard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Target = null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2919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AD0E7-6A28-A5CA-D585-8397CB126D23}"/>
              </a:ext>
            </a:extLst>
          </p:cNvPr>
          <p:cNvSpPr txBox="1"/>
          <p:nvPr/>
        </p:nvSpPr>
        <p:spPr>
          <a:xfrm>
            <a:off x="720297" y="415637"/>
            <a:ext cx="7654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the Service node does not exist, how can you get </a:t>
            </a:r>
          </a:p>
          <a:p>
            <a:r>
              <a:rPr lang="en-US" sz="2800" dirty="0"/>
              <a:t>the Service node behavior using Parallel?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B3ED99-718A-AE4A-E0D6-FEECDC2C3D9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2877105" y="1786139"/>
            <a:ext cx="2106613" cy="13827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ADAC16-F2F7-D39B-AEA9-C0CE0E2F1B2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983718" y="1786139"/>
            <a:ext cx="2106612" cy="1379538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FCEB7D-7FE2-B97B-A836-2EEA95DF72C5}"/>
              </a:ext>
            </a:extLst>
          </p:cNvPr>
          <p:cNvSpPr/>
          <p:nvPr/>
        </p:nvSpPr>
        <p:spPr>
          <a:xfrm>
            <a:off x="2989818" y="1786139"/>
            <a:ext cx="3987800" cy="77946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Selector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52C126-A695-222A-E811-C63BA187B73C}"/>
              </a:ext>
            </a:extLst>
          </p:cNvPr>
          <p:cNvSpPr/>
          <p:nvPr/>
        </p:nvSpPr>
        <p:spPr>
          <a:xfrm>
            <a:off x="1923811" y="3945139"/>
            <a:ext cx="1903412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Attack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C4C729-4632-F5D7-F28F-5AFDF697D748}"/>
              </a:ext>
            </a:extLst>
          </p:cNvPr>
          <p:cNvCxnSpPr>
            <a:cxnSpLocks/>
            <a:stCxn id="15" idx="0"/>
            <a:endCxn id="16" idx="0"/>
          </p:cNvCxnSpPr>
          <p:nvPr/>
        </p:nvCxnSpPr>
        <p:spPr>
          <a:xfrm>
            <a:off x="5866368" y="4476549"/>
            <a:ext cx="1047725" cy="1314047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5DE17E-827B-0B48-3A7E-D38761BD8BF2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flipH="1">
            <a:off x="4865462" y="4476549"/>
            <a:ext cx="1000906" cy="132080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9CF5F5-8BCF-E3E8-BC3D-2ED788A56A93}"/>
              </a:ext>
            </a:extLst>
          </p:cNvPr>
          <p:cNvSpPr/>
          <p:nvPr/>
        </p:nvSpPr>
        <p:spPr>
          <a:xfrm>
            <a:off x="3911374" y="5797349"/>
            <a:ext cx="190817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Goto 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B73D0D-98C2-69A0-B82D-57672B4DA18C}"/>
              </a:ext>
            </a:extLst>
          </p:cNvPr>
          <p:cNvSpPr/>
          <p:nvPr/>
        </p:nvSpPr>
        <p:spPr>
          <a:xfrm>
            <a:off x="4642405" y="4476549"/>
            <a:ext cx="2447925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Sequence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72AFAB-29D7-BC44-FE84-F98C3DFBAB49}"/>
              </a:ext>
            </a:extLst>
          </p:cNvPr>
          <p:cNvSpPr/>
          <p:nvPr/>
        </p:nvSpPr>
        <p:spPr>
          <a:xfrm>
            <a:off x="5960005" y="5790596"/>
            <a:ext cx="190817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Goto B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2433B2-E1DC-D188-D679-93ED6B1B1BB0}"/>
              </a:ext>
            </a:extLst>
          </p:cNvPr>
          <p:cNvSpPr/>
          <p:nvPr/>
        </p:nvSpPr>
        <p:spPr>
          <a:xfrm>
            <a:off x="1923810" y="3197197"/>
            <a:ext cx="1903413" cy="30246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If Enemy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84E531-B3A8-63AD-B70D-1B7AC96D4A64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2875517" y="3499659"/>
            <a:ext cx="0" cy="44548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74DE16-84C0-ADA4-C3B4-8F4F30D769AD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7090330" y="3162502"/>
            <a:ext cx="1223962" cy="132080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CCBC85-E8E0-9DEF-E02E-72A6EBA5BD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>
            <a:off x="5866367" y="3162502"/>
            <a:ext cx="1223963" cy="132080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455CDC-5EBA-F4D4-47C3-74E290185D25}"/>
              </a:ext>
            </a:extLst>
          </p:cNvPr>
          <p:cNvSpPr/>
          <p:nvPr/>
        </p:nvSpPr>
        <p:spPr>
          <a:xfrm>
            <a:off x="5866367" y="3162502"/>
            <a:ext cx="2447925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Parallel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5AEF05-18B7-DEBE-980E-341878EE321F}"/>
              </a:ext>
            </a:extLst>
          </p:cNvPr>
          <p:cNvSpPr/>
          <p:nvPr/>
        </p:nvSpPr>
        <p:spPr>
          <a:xfrm>
            <a:off x="8091234" y="5790596"/>
            <a:ext cx="1908175" cy="779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Always Succeed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C041DA-A2AF-4498-0FE9-6C4F0EC796ED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9045322" y="5441570"/>
            <a:ext cx="1" cy="3357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5C82DA-FB17-D963-3A55-8747377BEEB4}"/>
              </a:ext>
            </a:extLst>
          </p:cNvPr>
          <p:cNvSpPr txBox="1"/>
          <p:nvPr/>
        </p:nvSpPr>
        <p:spPr>
          <a:xfrm>
            <a:off x="8394829" y="3090568"/>
            <a:ext cx="2738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 Policy: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Succeed if any succeed.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Fail if any fail.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1C20A5-5DEC-0BB2-DC96-60F8AD380B49}"/>
              </a:ext>
            </a:extLst>
          </p:cNvPr>
          <p:cNvSpPr/>
          <p:nvPr/>
        </p:nvSpPr>
        <p:spPr>
          <a:xfrm>
            <a:off x="7929287" y="5111661"/>
            <a:ext cx="2232071" cy="3299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If Enemy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0EC843-B06E-499B-A744-A57CED0264DA}"/>
              </a:ext>
            </a:extLst>
          </p:cNvPr>
          <p:cNvCxnSpPr>
            <a:cxnSpLocks/>
          </p:cNvCxnSpPr>
          <p:nvPr/>
        </p:nvCxnSpPr>
        <p:spPr>
          <a:xfrm flipH="1">
            <a:off x="9045320" y="4778564"/>
            <a:ext cx="1" cy="3357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B9578A7-B4AA-3377-00D2-8535F8DC69B4}"/>
              </a:ext>
            </a:extLst>
          </p:cNvPr>
          <p:cNvSpPr/>
          <p:nvPr/>
        </p:nvSpPr>
        <p:spPr>
          <a:xfrm>
            <a:off x="7929287" y="4476549"/>
            <a:ext cx="2232071" cy="32990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Rerun until Success</a:t>
            </a:r>
          </a:p>
        </p:txBody>
      </p:sp>
    </p:spTree>
    <p:extLst>
      <p:ext uri="{BB962C8B-B14F-4D97-AF65-F5344CB8AC3E}">
        <p14:creationId xmlns:p14="http://schemas.microsoft.com/office/powerpoint/2010/main" val="65314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2" grpId="0" animBg="1"/>
      <p:bldP spid="13" grpId="0" animBg="1"/>
      <p:bldP spid="23" grpId="0"/>
      <p:bldP spid="24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>
            <a:extLst>
              <a:ext uri="{FF2B5EF4-FFF2-40B4-BE49-F238E27FC236}">
                <a16:creationId xmlns:a16="http://schemas.microsoft.com/office/drawing/2014/main" id="{A1F26E59-EF96-4029-859B-A9ED4F922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4A5832-26B9-4F44-A370-006E63276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7990" y="1639888"/>
            <a:ext cx="5221286" cy="47545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b="1" dirty="0">
                <a:solidFill>
                  <a:srgbClr val="0070C0"/>
                </a:solidFill>
              </a:rPr>
              <a:t>Procedural</a:t>
            </a:r>
            <a:r>
              <a:rPr lang="en-US" altLang="en-US" sz="3200" dirty="0"/>
              <a:t> architecture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Meta-architecture</a:t>
            </a:r>
          </a:p>
          <a:p>
            <a:pPr lvl="1" eaLnBrk="1" hangingPunct="1"/>
            <a:r>
              <a:rPr lang="en-US" altLang="en-US" sz="2800" dirty="0"/>
              <a:t>Nodes can hold any architecture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70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Modular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Represents a fixed plan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Cyclical but not obvious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Poor at interruption returning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Poor at state-based / modes</a:t>
            </a:r>
          </a:p>
          <a:p>
            <a:pPr lvl="1" eaLnBrk="1" hangingPunct="1"/>
            <a:endParaRPr lang="en-US" altLang="en-US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77B396-EB31-4C53-8CCC-5507944CD8E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835525" y="4462463"/>
            <a:ext cx="598488" cy="957262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4C588C-BD38-4D0A-B015-051E7F4E9B04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843338" y="4462463"/>
            <a:ext cx="646112" cy="957262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6FC915-3E07-47F8-B365-C4302857D2EA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flipH="1">
            <a:off x="966788" y="1690688"/>
            <a:ext cx="1565275" cy="1847850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74B875-3FB5-4F12-89B4-0C2A2C559F42}"/>
              </a:ext>
            </a:extLst>
          </p:cNvPr>
          <p:cNvCxnSpPr>
            <a:cxnSpLocks/>
            <a:stCxn id="16" idx="0"/>
            <a:endCxn id="18" idx="0"/>
          </p:cNvCxnSpPr>
          <p:nvPr/>
        </p:nvCxnSpPr>
        <p:spPr>
          <a:xfrm>
            <a:off x="2532063" y="1690688"/>
            <a:ext cx="2105025" cy="2212975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8D2CF1-F85E-48AA-809F-0D4504AF5F10}"/>
              </a:ext>
            </a:extLst>
          </p:cNvPr>
          <p:cNvSpPr/>
          <p:nvPr/>
        </p:nvSpPr>
        <p:spPr>
          <a:xfrm>
            <a:off x="282575" y="3903663"/>
            <a:ext cx="1368425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9110CE8-0EC4-42BD-9118-E2E06D7BCBBE}"/>
              </a:ext>
            </a:extLst>
          </p:cNvPr>
          <p:cNvSpPr/>
          <p:nvPr/>
        </p:nvSpPr>
        <p:spPr>
          <a:xfrm>
            <a:off x="1847850" y="3903663"/>
            <a:ext cx="1368425" cy="781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F34FD1-7135-482A-A42B-857C93F93094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2532063" y="2470150"/>
            <a:ext cx="0" cy="1433513"/>
          </a:xfrm>
          <a:prstGeom prst="straightConnector1">
            <a:avLst/>
          </a:prstGeom>
          <a:ln w="7302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BFF3BE6-DEFF-453F-971A-2376605408E5}"/>
              </a:ext>
            </a:extLst>
          </p:cNvPr>
          <p:cNvSpPr/>
          <p:nvPr/>
        </p:nvSpPr>
        <p:spPr>
          <a:xfrm>
            <a:off x="1847850" y="1519238"/>
            <a:ext cx="1422400" cy="36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91F30DD-9566-45AE-B786-9EFAD91A2B97}"/>
              </a:ext>
            </a:extLst>
          </p:cNvPr>
          <p:cNvSpPr/>
          <p:nvPr/>
        </p:nvSpPr>
        <p:spPr>
          <a:xfrm>
            <a:off x="1309688" y="1690688"/>
            <a:ext cx="2446337" cy="7794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Control Flow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DC6D1CB-0D1E-4DC2-9997-67C23C536EDB}"/>
              </a:ext>
            </a:extLst>
          </p:cNvPr>
          <p:cNvSpPr/>
          <p:nvPr/>
        </p:nvSpPr>
        <p:spPr>
          <a:xfrm>
            <a:off x="282575" y="3538538"/>
            <a:ext cx="1368425" cy="32861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Decorator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B141AD-6E91-46CF-A52C-4EEE74831228}"/>
              </a:ext>
            </a:extLst>
          </p:cNvPr>
          <p:cNvSpPr/>
          <p:nvPr/>
        </p:nvSpPr>
        <p:spPr>
          <a:xfrm>
            <a:off x="3414713" y="3903663"/>
            <a:ext cx="2446337" cy="7810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Control Flow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94FFC4-9BE3-4FE0-AADA-F620977347F7}"/>
              </a:ext>
            </a:extLst>
          </p:cNvPr>
          <p:cNvSpPr/>
          <p:nvPr/>
        </p:nvSpPr>
        <p:spPr>
          <a:xfrm>
            <a:off x="3159125" y="5419725"/>
            <a:ext cx="1368425" cy="779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D94013-36DC-4A6D-A76F-BCF51D1FD5A0}"/>
              </a:ext>
            </a:extLst>
          </p:cNvPr>
          <p:cNvSpPr/>
          <p:nvPr/>
        </p:nvSpPr>
        <p:spPr>
          <a:xfrm>
            <a:off x="4749800" y="5419725"/>
            <a:ext cx="1368425" cy="779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8CA3A6-0DFE-4107-A242-EA754CAE5712}"/>
              </a:ext>
            </a:extLst>
          </p:cNvPr>
          <p:cNvSpPr txBox="1"/>
          <p:nvPr/>
        </p:nvSpPr>
        <p:spPr>
          <a:xfrm>
            <a:off x="0" y="338138"/>
            <a:ext cx="12192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Behavior Tree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73FF1B-0543-4E0E-A8FC-4921B33FB175}"/>
              </a:ext>
            </a:extLst>
          </p:cNvPr>
          <p:cNvSpPr/>
          <p:nvPr/>
        </p:nvSpPr>
        <p:spPr>
          <a:xfrm>
            <a:off x="1309688" y="2474913"/>
            <a:ext cx="2446337" cy="4191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4">
            <a:extLst>
              <a:ext uri="{FF2B5EF4-FFF2-40B4-BE49-F238E27FC236}">
                <a16:creationId xmlns:a16="http://schemas.microsoft.com/office/drawing/2014/main" id="{DDB5B322-DB9B-4051-B1F4-116B72E90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9C218E-7F79-4B43-AFFF-A52E10A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Rule-Based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D3EF-8BDC-441C-90E1-60E20598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788" y="2314575"/>
            <a:ext cx="9994900" cy="39417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b="1" dirty="0">
                <a:solidFill>
                  <a:srgbClr val="0070C0"/>
                </a:solidFill>
              </a:rPr>
              <a:t>Declarative </a:t>
            </a:r>
            <a:r>
              <a:rPr lang="en-US" altLang="en-US" sz="4000" dirty="0"/>
              <a:t>architecture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Sequence of </a:t>
            </a:r>
            <a:r>
              <a:rPr lang="en-US" altLang="en-US" sz="3200" b="1" dirty="0">
                <a:solidFill>
                  <a:srgbClr val="0070C0"/>
                </a:solidFill>
              </a:rPr>
              <a:t>condition</a:t>
            </a:r>
            <a:r>
              <a:rPr lang="en-US" altLang="en-US" sz="3200" dirty="0"/>
              <a:t>-</a:t>
            </a:r>
            <a:r>
              <a:rPr lang="en-US" altLang="en-US" sz="3200" b="1" dirty="0">
                <a:solidFill>
                  <a:srgbClr val="0070C0"/>
                </a:solidFill>
              </a:rPr>
              <a:t>option</a:t>
            </a:r>
            <a:r>
              <a:rPr lang="en-US" altLang="en-US" sz="3200" dirty="0"/>
              <a:t> pairs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40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Evaluates each condition in order</a:t>
            </a:r>
            <a:endParaRPr lang="en-US" altLang="en-US" sz="4000" dirty="0">
              <a:solidFill>
                <a:srgbClr val="0070C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If </a:t>
            </a:r>
            <a:r>
              <a:rPr lang="en-US" altLang="en-US" sz="3200" b="1" dirty="0">
                <a:solidFill>
                  <a:srgbClr val="0070C0"/>
                </a:solidFill>
              </a:rPr>
              <a:t>condition</a:t>
            </a:r>
            <a:r>
              <a:rPr lang="en-US" altLang="en-US" sz="3200" dirty="0"/>
              <a:t> is “true” then select that </a:t>
            </a:r>
            <a:r>
              <a:rPr lang="en-US" altLang="en-US" sz="3200" b="1" dirty="0">
                <a:solidFill>
                  <a:srgbClr val="0070C0"/>
                </a:solidFill>
              </a:rPr>
              <a:t>option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3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">
            <a:extLst>
              <a:ext uri="{FF2B5EF4-FFF2-40B4-BE49-F238E27FC236}">
                <a16:creationId xmlns:a16="http://schemas.microsoft.com/office/drawing/2014/main" id="{DBBEB197-1A0A-438F-92D9-AE136FD8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01185-5E68-4B5E-BDE4-7A60994A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Rule-Based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EF7B-9D3E-46C9-B231-8CF1CA299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538" y="2252663"/>
            <a:ext cx="9999662" cy="4003675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4800"/>
              <a:t> </a:t>
            </a:r>
            <a:r>
              <a:rPr lang="en-US" altLang="en-US" sz="4400"/>
              <a:t>FPS Character Example</a:t>
            </a:r>
            <a:endParaRPr lang="en-US" altLang="en-US" sz="4400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en-US" sz="3600"/>
              <a:t> Rule 1: </a:t>
            </a:r>
            <a:r>
              <a:rPr lang="en-US" altLang="en-US" sz="3600" b="1">
                <a:solidFill>
                  <a:srgbClr val="0070C0"/>
                </a:solidFill>
              </a:rPr>
              <a:t>If health is low</a:t>
            </a:r>
            <a:r>
              <a:rPr lang="en-US" altLang="en-US" sz="3600"/>
              <a:t>, then </a:t>
            </a:r>
            <a:r>
              <a:rPr lang="en-US" altLang="en-US" sz="3600" b="1">
                <a:solidFill>
                  <a:srgbClr val="0070C0"/>
                </a:solidFill>
              </a:rPr>
              <a:t>Flee</a:t>
            </a:r>
          </a:p>
          <a:p>
            <a:pPr lvl="1" eaLnBrk="1" hangingPunct="1"/>
            <a:r>
              <a:rPr lang="en-US" altLang="en-US" sz="3600"/>
              <a:t> Rule 2: </a:t>
            </a:r>
            <a:r>
              <a:rPr lang="en-US" altLang="en-US" sz="3600" b="1">
                <a:solidFill>
                  <a:srgbClr val="0070C0"/>
                </a:solidFill>
              </a:rPr>
              <a:t>If out of ammo</a:t>
            </a:r>
            <a:r>
              <a:rPr lang="en-US" altLang="en-US" sz="3600"/>
              <a:t>, then </a:t>
            </a:r>
            <a:r>
              <a:rPr lang="en-US" altLang="en-US" sz="3600" b="1">
                <a:solidFill>
                  <a:srgbClr val="0070C0"/>
                </a:solidFill>
              </a:rPr>
              <a:t>Reload</a:t>
            </a:r>
          </a:p>
          <a:p>
            <a:pPr lvl="1" eaLnBrk="1" hangingPunct="1"/>
            <a:r>
              <a:rPr lang="en-US" altLang="en-US" sz="3600"/>
              <a:t> Rule 3: </a:t>
            </a:r>
            <a:r>
              <a:rPr lang="en-US" altLang="en-US" sz="3600" b="1">
                <a:solidFill>
                  <a:srgbClr val="0070C0"/>
                </a:solidFill>
              </a:rPr>
              <a:t>If player in sight &gt; 1m</a:t>
            </a:r>
            <a:r>
              <a:rPr lang="en-US" altLang="en-US" sz="3600"/>
              <a:t>, then </a:t>
            </a:r>
            <a:r>
              <a:rPr lang="en-US" altLang="en-US" sz="3600" b="1">
                <a:solidFill>
                  <a:srgbClr val="0070C0"/>
                </a:solidFill>
              </a:rPr>
              <a:t>Shoot</a:t>
            </a:r>
          </a:p>
          <a:p>
            <a:pPr lvl="1" eaLnBrk="1" hangingPunct="1"/>
            <a:r>
              <a:rPr lang="en-US" altLang="en-US" sz="3600"/>
              <a:t> Rule 4: </a:t>
            </a:r>
            <a:r>
              <a:rPr lang="en-US" altLang="en-US" sz="3600" b="1">
                <a:solidFill>
                  <a:srgbClr val="0070C0"/>
                </a:solidFill>
              </a:rPr>
              <a:t>If player in sight &lt;= 1m</a:t>
            </a:r>
            <a:r>
              <a:rPr lang="en-US" altLang="en-US" sz="3600"/>
              <a:t>, then </a:t>
            </a:r>
            <a:r>
              <a:rPr lang="en-US" altLang="en-US" sz="3600" b="1">
                <a:solidFill>
                  <a:srgbClr val="0070C0"/>
                </a:solidFill>
              </a:rPr>
              <a:t>Punch</a:t>
            </a:r>
          </a:p>
          <a:p>
            <a:pPr lvl="1" eaLnBrk="1" hangingPunct="1"/>
            <a:endParaRPr lang="en-US" altLang="en-US" sz="3600">
              <a:solidFill>
                <a:srgbClr val="0070C0"/>
              </a:solidFill>
            </a:endParaRPr>
          </a:p>
          <a:p>
            <a:pPr lvl="1" eaLnBrk="1" hangingPunct="1"/>
            <a:endParaRPr lang="en-US" altLang="en-US" sz="36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>
            <a:extLst>
              <a:ext uri="{FF2B5EF4-FFF2-40B4-BE49-F238E27FC236}">
                <a16:creationId xmlns:a16="http://schemas.microsoft.com/office/drawing/2014/main" id="{60CA0C71-74E0-439F-9922-2EB5FBC78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CA73B-0ED7-47E5-BC37-283A65FD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Utility-Based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31CB-5487-437E-9580-D604A142D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1688" y="2055813"/>
            <a:ext cx="9815512" cy="4449762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Declarative</a:t>
            </a:r>
            <a:r>
              <a:rPr lang="en-US" altLang="en-US" sz="3600">
                <a:solidFill>
                  <a:srgbClr val="0070C0"/>
                </a:solidFill>
              </a:rPr>
              <a:t> </a:t>
            </a:r>
            <a:r>
              <a:rPr lang="en-US" altLang="en-US" sz="3600"/>
              <a:t>architecture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600"/>
              <a:t>Each </a:t>
            </a:r>
            <a:r>
              <a:rPr lang="en-US" altLang="en-US" sz="3600" b="1">
                <a:solidFill>
                  <a:srgbClr val="0070C0"/>
                </a:solidFill>
              </a:rPr>
              <a:t>option</a:t>
            </a:r>
            <a:r>
              <a:rPr lang="en-US" altLang="en-US" sz="3600"/>
              <a:t> gets scored by a heuristic </a:t>
            </a:r>
            <a:r>
              <a:rPr lang="en-US" altLang="en-US" sz="3600" b="1">
                <a:solidFill>
                  <a:srgbClr val="0070C0"/>
                </a:solidFill>
              </a:rPr>
              <a:t>reasoner</a:t>
            </a:r>
          </a:p>
          <a:p>
            <a:pPr lvl="1" eaLnBrk="1" hangingPunct="1"/>
            <a:r>
              <a:rPr lang="en-US" altLang="en-US" sz="2800"/>
              <a:t> </a:t>
            </a:r>
            <a:r>
              <a:rPr lang="en-US" altLang="en-US" sz="2800" b="1">
                <a:solidFill>
                  <a:srgbClr val="0070C0"/>
                </a:solidFill>
              </a:rPr>
              <a:t>Score</a:t>
            </a:r>
            <a:r>
              <a:rPr lang="en-US" altLang="en-US" sz="2800"/>
              <a:t> is a float</a:t>
            </a:r>
          </a:p>
          <a:p>
            <a:pPr lvl="1" eaLnBrk="1" hangingPunct="1"/>
            <a:r>
              <a:rPr lang="en-US" altLang="en-US" sz="2800"/>
              <a:t> Also known as a </a:t>
            </a:r>
            <a:r>
              <a:rPr lang="en-US" altLang="en-US" sz="2800" b="1">
                <a:solidFill>
                  <a:srgbClr val="0070C0"/>
                </a:solidFill>
              </a:rPr>
              <a:t>weight</a:t>
            </a:r>
            <a:r>
              <a:rPr lang="en-US" altLang="en-US" sz="2800"/>
              <a:t>, </a:t>
            </a:r>
            <a:r>
              <a:rPr lang="en-US" altLang="en-US" sz="2800" b="1">
                <a:solidFill>
                  <a:srgbClr val="0070C0"/>
                </a:solidFill>
              </a:rPr>
              <a:t>priority</a:t>
            </a:r>
            <a:r>
              <a:rPr lang="en-US" altLang="en-US" sz="2800"/>
              <a:t>, or </a:t>
            </a:r>
            <a:r>
              <a:rPr lang="en-US" altLang="en-US" sz="2800" b="1">
                <a:solidFill>
                  <a:srgbClr val="0070C0"/>
                </a:solidFill>
              </a:rPr>
              <a:t>utility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FPS Example</a:t>
            </a:r>
            <a:endParaRPr lang="en-US" altLang="en-US" sz="4000"/>
          </a:p>
          <a:p>
            <a:pPr lvl="1" eaLnBrk="1" hangingPunct="1"/>
            <a:r>
              <a:rPr lang="en-US" altLang="en-US" sz="2800"/>
              <a:t> Flee: 		0.30 utility</a:t>
            </a:r>
          </a:p>
          <a:p>
            <a:pPr lvl="1" eaLnBrk="1" hangingPunct="1"/>
            <a:r>
              <a:rPr lang="en-US" altLang="en-US" sz="2800"/>
              <a:t> Reload: 	0.10 utility</a:t>
            </a:r>
          </a:p>
          <a:p>
            <a:pPr lvl="1" eaLnBrk="1" hangingPunct="1"/>
            <a:r>
              <a:rPr lang="en-US" altLang="en-US" sz="2800"/>
              <a:t> Attack: 	0.60 utility</a:t>
            </a:r>
          </a:p>
          <a:p>
            <a:pPr lvl="1" eaLnBrk="1" hangingPunct="1"/>
            <a:endParaRPr lang="en-US" altLang="en-US" sz="36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">
            <a:extLst>
              <a:ext uri="{FF2B5EF4-FFF2-40B4-BE49-F238E27FC236}">
                <a16:creationId xmlns:a16="http://schemas.microsoft.com/office/drawing/2014/main" id="{4F43CFC9-9574-480D-9771-199EB934E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F6A6B-5F44-4BB7-AA76-FF31989D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Utility-Based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B333B-F95D-44B9-B72B-4A2AA281D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650" y="2182813"/>
            <a:ext cx="10242550" cy="407352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FPS Example</a:t>
            </a:r>
          </a:p>
          <a:p>
            <a:pPr lvl="1" eaLnBrk="1" hangingPunct="1"/>
            <a:r>
              <a:rPr lang="en-US" altLang="en-US" sz="2800"/>
              <a:t> Flee: 		0.30 utility</a:t>
            </a:r>
          </a:p>
          <a:p>
            <a:pPr lvl="1" eaLnBrk="1" hangingPunct="1"/>
            <a:r>
              <a:rPr lang="en-US" altLang="en-US" sz="2800"/>
              <a:t> Reload: 	0.10 utility</a:t>
            </a:r>
          </a:p>
          <a:p>
            <a:pPr lvl="1" eaLnBrk="1" hangingPunct="1"/>
            <a:r>
              <a:rPr lang="en-US" altLang="en-US" sz="2800"/>
              <a:t> Attack: 	0.60 utility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endParaRPr lang="en-US" altLang="en-US" sz="700"/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Choose an option</a:t>
            </a:r>
          </a:p>
          <a:p>
            <a:pPr lvl="1" eaLnBrk="1" hangingPunct="1"/>
            <a:r>
              <a:rPr lang="en-US" altLang="en-US" sz="2800"/>
              <a:t> Highest score</a:t>
            </a:r>
          </a:p>
          <a:p>
            <a:pPr lvl="1" eaLnBrk="1" hangingPunct="1"/>
            <a:r>
              <a:rPr lang="en-US" altLang="en-US" sz="2800"/>
              <a:t> </a:t>
            </a:r>
            <a:r>
              <a:rPr lang="en-US" altLang="en-US" sz="2800" b="1">
                <a:solidFill>
                  <a:srgbClr val="0070C0"/>
                </a:solidFill>
              </a:rPr>
              <a:t>Weighted random</a:t>
            </a:r>
            <a:endParaRPr lang="en-US" altLang="en-US" sz="3600" b="1">
              <a:solidFill>
                <a:srgbClr val="0070C0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52CF498-88A6-45F1-ADF6-628FC664BFBC}"/>
              </a:ext>
            </a:extLst>
          </p:cNvPr>
          <p:cNvGraphicFramePr/>
          <p:nvPr/>
        </p:nvGraphicFramePr>
        <p:xfrm>
          <a:off x="6795082" y="2315311"/>
          <a:ext cx="4864016" cy="3066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8991-08B5-4CCD-8EFB-A0F95E4B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AI Architecture Terminology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DC739-2E39-465B-B8AE-0C44175E0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088" y="2076450"/>
            <a:ext cx="10171112" cy="4179888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Options</a:t>
            </a:r>
          </a:p>
          <a:p>
            <a:pPr lvl="1" eaLnBrk="1" hangingPunct="1"/>
            <a:r>
              <a:rPr lang="en-US" altLang="en-US" sz="3200"/>
              <a:t> Options are the actual AI behavior (like Attack)</a:t>
            </a:r>
          </a:p>
          <a:p>
            <a:pPr lvl="1" eaLnBrk="1" hangingPunct="1"/>
            <a:r>
              <a:rPr lang="en-US" altLang="en-US" sz="3200"/>
              <a:t> “Which option will the AI choose?”</a:t>
            </a:r>
          </a:p>
          <a:p>
            <a:pPr lvl="1" eaLnBrk="1" hangingPunct="1"/>
            <a:endParaRPr lang="en-US" altLang="en-US" sz="800"/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Reasoners</a:t>
            </a:r>
          </a:p>
          <a:p>
            <a:pPr lvl="1" eaLnBrk="1" hangingPunct="1"/>
            <a:r>
              <a:rPr lang="en-US" altLang="en-US" sz="3200"/>
              <a:t> Reasoners choose which Option to execute</a:t>
            </a:r>
          </a:p>
          <a:p>
            <a:pPr lvl="1" eaLnBrk="1" hangingPunct="1"/>
            <a:r>
              <a:rPr lang="en-US" altLang="en-US" sz="3200"/>
              <a:t> “An AI agent reasons as to which option to choose.”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>
            <a:extLst>
              <a:ext uri="{FF2B5EF4-FFF2-40B4-BE49-F238E27FC236}">
                <a16:creationId xmlns:a16="http://schemas.microsoft.com/office/drawing/2014/main" id="{CABE6AA9-C14E-48E4-8C61-D74BBECBB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5DC54-07C2-468D-9FA6-4CAF64F9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Utility-Based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16F4-5A54-411A-B4F9-179A65C72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1688" y="2571750"/>
            <a:ext cx="9815512" cy="3933825"/>
          </a:xfrm>
        </p:spPr>
        <p:txBody>
          <a:bodyPr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Score is likely to be subjective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6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Do I want: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$4.99 cat toy – 2 days to be delivered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$2.99 cat toy – 5 days to be delivered</a:t>
            </a:r>
            <a:endParaRPr lang="en-US" altLang="en-US" sz="36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4F4DE-8944-4F00-8115-17F14F69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665538"/>
            <a:ext cx="2119313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>
            <a:extLst>
              <a:ext uri="{FF2B5EF4-FFF2-40B4-BE49-F238E27FC236}">
                <a16:creationId xmlns:a16="http://schemas.microsoft.com/office/drawing/2014/main" id="{17A7BE5E-8DD0-421F-A467-4321030B1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D9287-1E7E-4CDB-9BAE-56145C27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Expected Utility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1D760-66DD-45B2-A4AA-1DDD6F75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1688" y="2209800"/>
            <a:ext cx="9815512" cy="429577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Utility Scores are Normalized: [0, 1]</a:t>
            </a:r>
          </a:p>
          <a:p>
            <a:pPr lvl="1" eaLnBrk="1" hangingPunct="1"/>
            <a:r>
              <a:rPr lang="en-US" altLang="en-US" sz="3200"/>
              <a:t>Makes scores comparable</a:t>
            </a:r>
          </a:p>
          <a:p>
            <a:pPr lvl="1" eaLnBrk="1" hangingPunct="1"/>
            <a:endParaRPr lang="en-US" altLang="en-US" sz="32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Expected Utility</a:t>
            </a:r>
          </a:p>
          <a:p>
            <a:pPr lvl="1" eaLnBrk="1" hangingPunct="1"/>
            <a:r>
              <a:rPr lang="en-US" altLang="en-US" sz="3200"/>
              <a:t> </a:t>
            </a:r>
            <a:r>
              <a:rPr lang="en-US" altLang="en-US" sz="3200" b="1">
                <a:solidFill>
                  <a:srgbClr val="0070C0"/>
                </a:solidFill>
              </a:rPr>
              <a:t>Utility</a:t>
            </a:r>
            <a:r>
              <a:rPr lang="en-US" altLang="en-US" sz="3200"/>
              <a:t> * </a:t>
            </a:r>
            <a:r>
              <a:rPr lang="en-US" altLang="en-US" sz="3200" b="1">
                <a:solidFill>
                  <a:srgbClr val="0070C0"/>
                </a:solidFill>
              </a:rPr>
              <a:t>Probability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Maximum Expected Utility</a:t>
            </a:r>
          </a:p>
          <a:p>
            <a:pPr lvl="1" eaLnBrk="1" hangingPunct="1"/>
            <a:r>
              <a:rPr lang="en-US" altLang="en-US" sz="3200"/>
              <a:t> Choose one with highest Expected Utility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>
            <a:extLst>
              <a:ext uri="{FF2B5EF4-FFF2-40B4-BE49-F238E27FC236}">
                <a16:creationId xmlns:a16="http://schemas.microsoft.com/office/drawing/2014/main" id="{24F75790-C759-41DF-AC2F-0A8249944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EBB90-3542-4CF9-B744-5839804F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Expected Utility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E4BAD-69AD-45BB-9C70-917E3E43F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00" y="2030413"/>
            <a:ext cx="7340600" cy="44751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Attack with dagger</a:t>
            </a:r>
          </a:p>
          <a:p>
            <a:pPr lvl="1" eaLnBrk="1" hangingPunct="1"/>
            <a:r>
              <a:rPr lang="en-US" altLang="en-US" sz="2800"/>
              <a:t> Utility: 0.4</a:t>
            </a:r>
          </a:p>
          <a:p>
            <a:pPr lvl="1" eaLnBrk="1" hangingPunct="1"/>
            <a:r>
              <a:rPr lang="en-US" altLang="en-US" sz="2800"/>
              <a:t> Probability of hit: 95%</a:t>
            </a:r>
          </a:p>
          <a:p>
            <a:pPr lvl="1" eaLnBrk="1" hangingPunct="1"/>
            <a:r>
              <a:rPr lang="en-US" altLang="en-US" sz="2800">
                <a:solidFill>
                  <a:srgbClr val="0070C0"/>
                </a:solidFill>
              </a:rPr>
              <a:t> Attack with dagger: 0.4 x 0.95 = </a:t>
            </a:r>
            <a:r>
              <a:rPr lang="en-US" altLang="en-US" sz="2800" b="1">
                <a:solidFill>
                  <a:srgbClr val="0070C0"/>
                </a:solidFill>
              </a:rPr>
              <a:t>0.38</a:t>
            </a:r>
          </a:p>
          <a:p>
            <a:pPr lvl="1" eaLnBrk="1" hangingPunct="1"/>
            <a:endParaRPr lang="en-US" altLang="en-US" sz="2800" b="1">
              <a:solidFill>
                <a:srgbClr val="0070C0"/>
              </a:solidFill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Attack with two handed sword</a:t>
            </a:r>
          </a:p>
          <a:p>
            <a:pPr lvl="1" eaLnBrk="1" hangingPunct="1"/>
            <a:r>
              <a:rPr lang="en-US" altLang="en-US" sz="2800"/>
              <a:t> Utility: 0.9</a:t>
            </a:r>
          </a:p>
          <a:p>
            <a:pPr lvl="1" eaLnBrk="1" hangingPunct="1"/>
            <a:r>
              <a:rPr lang="en-US" altLang="en-US" sz="2800"/>
              <a:t> Probability of hit: 60%</a:t>
            </a:r>
          </a:p>
          <a:p>
            <a:pPr lvl="1" eaLnBrk="1" hangingPunct="1"/>
            <a:r>
              <a:rPr lang="en-US" altLang="en-US" sz="2800">
                <a:solidFill>
                  <a:srgbClr val="0070C0"/>
                </a:solidFill>
              </a:rPr>
              <a:t> Attack with sword: 0.9 x 0.60 = </a:t>
            </a:r>
            <a:r>
              <a:rPr lang="en-US" altLang="en-US" sz="2800" b="1">
                <a:solidFill>
                  <a:srgbClr val="0070C0"/>
                </a:solidFill>
              </a:rPr>
              <a:t>0.54</a:t>
            </a:r>
            <a:endParaRPr lang="en-US" altLang="en-US" sz="3200" b="1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E58C7-333E-4C9E-94AD-EEA0AA2F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8" y="2459038"/>
            <a:ext cx="1487487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84A47-C196-4244-A85F-071CC1BE8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4046538"/>
            <a:ext cx="2246313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>
            <a:extLst>
              <a:ext uri="{FF2B5EF4-FFF2-40B4-BE49-F238E27FC236}">
                <a16:creationId xmlns:a16="http://schemas.microsoft.com/office/drawing/2014/main" id="{9EA244F0-6F3B-47B2-B453-9BD5BBED1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A26CE-E8BF-4442-B7C5-8B02DF06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Planning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EC819-6B51-4BFF-A460-15727AF4A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413" y="2163763"/>
            <a:ext cx="9856787" cy="409257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Declarative</a:t>
            </a:r>
            <a:r>
              <a:rPr lang="en-US" altLang="en-US" sz="3600">
                <a:solidFill>
                  <a:srgbClr val="0070C0"/>
                </a:solidFill>
              </a:rPr>
              <a:t> </a:t>
            </a:r>
            <a:r>
              <a:rPr lang="en-US" altLang="en-US" sz="3600"/>
              <a:t>architecture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Two common types</a:t>
            </a:r>
          </a:p>
          <a:p>
            <a:pPr lvl="1" eaLnBrk="1" hangingPunct="1"/>
            <a:r>
              <a:rPr lang="en-US" altLang="en-US" sz="2800"/>
              <a:t> </a:t>
            </a:r>
            <a:r>
              <a:rPr lang="en-US" altLang="en-US" sz="2800" b="1">
                <a:solidFill>
                  <a:srgbClr val="0070C0"/>
                </a:solidFill>
              </a:rPr>
              <a:t>GOAP</a:t>
            </a:r>
            <a:r>
              <a:rPr lang="en-US" altLang="en-US" sz="2800"/>
              <a:t> (Goal-Oriented Action Planning)</a:t>
            </a:r>
          </a:p>
          <a:p>
            <a:pPr lvl="1" eaLnBrk="1" hangingPunct="1"/>
            <a:r>
              <a:rPr lang="en-US" altLang="en-US" sz="2800"/>
              <a:t> </a:t>
            </a:r>
            <a:r>
              <a:rPr lang="en-US" altLang="en-US" sz="2800" b="1">
                <a:solidFill>
                  <a:srgbClr val="0070C0"/>
                </a:solidFill>
              </a:rPr>
              <a:t>HTN</a:t>
            </a:r>
            <a:r>
              <a:rPr lang="en-US" altLang="en-US" sz="2800"/>
              <a:t> (Hierarchical Task Network)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Planning search algorithm is the </a:t>
            </a:r>
            <a:r>
              <a:rPr lang="en-US" altLang="en-US" sz="3600" b="1">
                <a:solidFill>
                  <a:srgbClr val="0070C0"/>
                </a:solidFill>
              </a:rPr>
              <a:t>reasoner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Actions or tasks are the </a:t>
            </a:r>
            <a:r>
              <a:rPr lang="en-US" altLang="en-US" sz="3600" b="1">
                <a:solidFill>
                  <a:srgbClr val="0070C0"/>
                </a:solidFill>
              </a:rPr>
              <a:t>options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>
            <a:extLst>
              <a:ext uri="{FF2B5EF4-FFF2-40B4-BE49-F238E27FC236}">
                <a16:creationId xmlns:a16="http://schemas.microsoft.com/office/drawing/2014/main" id="{B3B2190A-FA12-4BFF-A36C-19A2436ED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903731-4C8E-44FA-A6C6-DB742A4A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Planning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A759C-575D-469E-8D1A-F62A60972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6450" y="2247900"/>
            <a:ext cx="9499600" cy="40084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3600" b="1" dirty="0">
                <a:solidFill>
                  <a:srgbClr val="0070C0"/>
                </a:solidFill>
              </a:rPr>
              <a:t>Goal:</a:t>
            </a:r>
            <a:r>
              <a:rPr lang="en-US" altLang="en-US" sz="3600" b="1" dirty="0"/>
              <a:t> </a:t>
            </a:r>
            <a:r>
              <a:rPr lang="en-US" altLang="en-US" sz="3600" dirty="0"/>
              <a:t>Enemy Dead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3600" b="1" dirty="0">
                <a:solidFill>
                  <a:srgbClr val="0070C0"/>
                </a:solidFill>
              </a:rPr>
              <a:t>Search</a:t>
            </a:r>
            <a:r>
              <a:rPr lang="en-US" altLang="en-US" sz="3600" dirty="0"/>
              <a:t> for a sequence of actions</a:t>
            </a:r>
            <a:endParaRPr lang="en-US" altLang="en-US" sz="4800" dirty="0"/>
          </a:p>
          <a:p>
            <a:pPr lvl="2" eaLnBrk="1" hangingPunct="1">
              <a:defRPr/>
            </a:pPr>
            <a:r>
              <a:rPr lang="en-US" altLang="en-US" sz="3200" dirty="0"/>
              <a:t> Transform the “Current State of the World” </a:t>
            </a:r>
          </a:p>
          <a:p>
            <a:pPr marL="914400" lvl="2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    into a “Goal State of the World”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4000" b="1" dirty="0" err="1">
                <a:solidFill>
                  <a:srgbClr val="0070C0"/>
                </a:solidFill>
              </a:rPr>
              <a:t>Replan</a:t>
            </a:r>
            <a:r>
              <a:rPr lang="en-US" altLang="en-US" sz="4000" dirty="0">
                <a:solidFill>
                  <a:srgbClr val="0070C0"/>
                </a:solidFill>
              </a:rPr>
              <a:t> </a:t>
            </a:r>
            <a:r>
              <a:rPr lang="en-US" altLang="en-US" sz="4000" dirty="0"/>
              <a:t>if the goal changes</a:t>
            </a:r>
          </a:p>
          <a:p>
            <a:pPr lvl="2" eaLnBrk="1" hangingPunct="1">
              <a:defRPr/>
            </a:pPr>
            <a:r>
              <a:rPr lang="en-US" altLang="en-US" sz="3200" dirty="0"/>
              <a:t> If near death, then </a:t>
            </a:r>
            <a:r>
              <a:rPr lang="en-US" altLang="en-US" sz="3200" dirty="0" err="1"/>
              <a:t>replan</a:t>
            </a:r>
            <a:r>
              <a:rPr lang="en-US" altLang="en-US" sz="3200" dirty="0"/>
              <a:t> with “Don’t Die” goal</a:t>
            </a:r>
            <a:endParaRPr lang="en-US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4">
            <a:extLst>
              <a:ext uri="{FF2B5EF4-FFF2-40B4-BE49-F238E27FC236}">
                <a16:creationId xmlns:a16="http://schemas.microsoft.com/office/drawing/2014/main" id="{F92DD9A3-C948-4736-833F-937A06E5C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49250"/>
            <a:ext cx="109696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4DA7D-CC83-41AC-B1B4-BDD257BA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Planning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7C82-ACC2-452B-AC88-730CFD794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2227263"/>
            <a:ext cx="9080500" cy="402907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b="1" dirty="0">
                <a:solidFill>
                  <a:srgbClr val="0070C0"/>
                </a:solidFill>
              </a:rPr>
              <a:t>Goal:</a:t>
            </a:r>
            <a:r>
              <a:rPr lang="en-US" altLang="en-US" sz="3600" dirty="0"/>
              <a:t> Rabin is a billionaire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b="1" dirty="0">
                <a:solidFill>
                  <a:srgbClr val="0070C0"/>
                </a:solidFill>
              </a:rPr>
              <a:t>Search</a:t>
            </a:r>
            <a:r>
              <a:rPr lang="en-US" altLang="en-US" sz="3600" dirty="0"/>
              <a:t> for a sequence of actions</a:t>
            </a:r>
            <a:endParaRPr lang="en-US" altLang="en-US" sz="4800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Transform the “Current State of the World”</a:t>
            </a:r>
          </a:p>
          <a:p>
            <a:pPr marL="914400" lvl="2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    into a “Goal State of the World”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b="1" dirty="0" err="1">
                <a:solidFill>
                  <a:srgbClr val="0070C0"/>
                </a:solidFill>
              </a:rPr>
              <a:t>Replan</a:t>
            </a:r>
            <a:r>
              <a:rPr lang="en-US" altLang="en-US" sz="4000" dirty="0">
                <a:solidFill>
                  <a:srgbClr val="0070C0"/>
                </a:solidFill>
              </a:rPr>
              <a:t> </a:t>
            </a:r>
            <a:r>
              <a:rPr lang="en-US" altLang="en-US" sz="4000" dirty="0"/>
              <a:t>if the goal changes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If charged with fraud, </a:t>
            </a:r>
          </a:p>
          <a:p>
            <a:pPr marL="384175" lvl="2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r>
              <a:rPr lang="en-US" altLang="en-US" sz="3200" dirty="0"/>
              <a:t>         then </a:t>
            </a:r>
            <a:r>
              <a:rPr lang="en-US" altLang="en-US" sz="3200" dirty="0" err="1"/>
              <a:t>replan</a:t>
            </a:r>
            <a:r>
              <a:rPr lang="en-US" altLang="en-US" sz="3200" dirty="0"/>
              <a:t> with “Don’t Go to Jail” goal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C22D-329C-4848-8472-0F718882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Review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E35EF-35F4-4EEE-96B9-75A3DE9F4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813" y="2009775"/>
            <a:ext cx="10339387" cy="4246563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Scripting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Finite-State Machine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Behavior Tree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Rule-Based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Utility-Based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Planning</a:t>
            </a:r>
          </a:p>
        </p:txBody>
      </p:sp>
      <p:pic>
        <p:nvPicPr>
          <p:cNvPr id="56324" name="Picture 2">
            <a:extLst>
              <a:ext uri="{FF2B5EF4-FFF2-40B4-BE49-F238E27FC236}">
                <a16:creationId xmlns:a16="http://schemas.microsoft.com/office/drawing/2014/main" id="{72F699FC-15A8-4B15-A0E8-9B9765B98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63" y="0"/>
            <a:ext cx="34734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Box 3">
            <a:extLst>
              <a:ext uri="{FF2B5EF4-FFF2-40B4-BE49-F238E27FC236}">
                <a16:creationId xmlns:a16="http://schemas.microsoft.com/office/drawing/2014/main" id="{87195CD1-556C-4FBD-93B0-05DECED2A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75" y="2084388"/>
            <a:ext cx="3400425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Procedural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Declarative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4000">
              <a:solidFill>
                <a:srgbClr val="0070C0"/>
              </a:solidFill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Options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Reasoners</a:t>
            </a:r>
            <a:endParaRPr lang="en-US" altLang="en-US" sz="4800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EB8A-1F81-4919-AE9A-1BB322E1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dirty="0"/>
              <a:t>Architecture</a:t>
            </a:r>
            <a:br>
              <a:rPr lang="en-US" sz="6000" dirty="0"/>
            </a:br>
            <a:r>
              <a:rPr lang="en-US" sz="6000" dirty="0"/>
              <a:t>Power Design Patterns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E0661-E4D9-452F-A9BD-C23D46FB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113" y="2374900"/>
            <a:ext cx="9844087" cy="3881438"/>
          </a:xfrm>
        </p:spPr>
        <p:txBody>
          <a:bodyPr/>
          <a:lstStyle/>
          <a:p>
            <a:pPr marL="742950" indent="-742950" eaLnBrk="1" hangingPunct="1">
              <a:buClr>
                <a:schemeClr val="tx1"/>
              </a:buClr>
              <a:buFont typeface="Calibri Light" panose="020F0302020204030204" pitchFamily="34" charset="0"/>
              <a:buAutoNum type="arabicPeriod"/>
            </a:pPr>
            <a:r>
              <a:rPr lang="en-US" altLang="en-US" sz="4000">
                <a:solidFill>
                  <a:srgbClr val="0070C0"/>
                </a:solidFill>
              </a:rPr>
              <a:t>Modularity</a:t>
            </a:r>
            <a:endParaRPr lang="en-US" altLang="en-US" sz="3600"/>
          </a:p>
          <a:p>
            <a:pPr marL="742950" indent="-742950" eaLnBrk="1" hangingPunct="1">
              <a:buClr>
                <a:schemeClr val="tx1"/>
              </a:buClr>
              <a:buFont typeface="Calibri Light" panose="020F0302020204030204" pitchFamily="34" charset="0"/>
              <a:buAutoNum type="arabicPeriod"/>
            </a:pPr>
            <a:r>
              <a:rPr lang="en-US" altLang="en-US" sz="4000">
                <a:solidFill>
                  <a:srgbClr val="0070C0"/>
                </a:solidFill>
              </a:rPr>
              <a:t>Option Stacks</a:t>
            </a:r>
          </a:p>
          <a:p>
            <a:pPr marL="742950" indent="-742950" eaLnBrk="1" hangingPunct="1">
              <a:buClr>
                <a:schemeClr val="tx1"/>
              </a:buClr>
              <a:buFont typeface="Calibri Light" panose="020F0302020204030204" pitchFamily="34" charset="0"/>
              <a:buAutoNum type="arabicPeriod"/>
            </a:pPr>
            <a:r>
              <a:rPr lang="en-US" altLang="en-US" sz="4000">
                <a:solidFill>
                  <a:srgbClr val="0070C0"/>
                </a:solidFill>
              </a:rPr>
              <a:t>Hierarchical Reasoning</a:t>
            </a:r>
            <a:endParaRPr lang="en-US" altLang="en-US" sz="4000"/>
          </a:p>
          <a:p>
            <a:pPr marL="742950" indent="-742950" eaLnBrk="1" hangingPunct="1">
              <a:buClr>
                <a:schemeClr val="tx1"/>
              </a:buClr>
              <a:buFont typeface="Calibri Light" panose="020F0302020204030204" pitchFamily="34" charset="0"/>
              <a:buAutoNum type="arabicPeriod"/>
            </a:pPr>
            <a:r>
              <a:rPr lang="en-US" altLang="en-US" sz="4000">
                <a:solidFill>
                  <a:srgbClr val="0070C0"/>
                </a:solidFill>
              </a:rPr>
              <a:t>Knowledge Management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 sz="3600">
                <a:solidFill>
                  <a:srgbClr val="0070C0"/>
                </a:solidFill>
              </a:rPr>
              <a:t> Blackboard Architecture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 sz="3600">
                <a:solidFill>
                  <a:srgbClr val="0070C0"/>
                </a:solidFill>
              </a:rPr>
              <a:t> Intelligent Everything</a:t>
            </a:r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CBA0898C-231E-4C75-A880-ADEEF9A5A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025" y="177800"/>
            <a:ext cx="1458913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9AD4-5C07-4D9A-A1BA-2701523B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Modularity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CEC5A-0126-4858-AFF0-5D9293B3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650" y="2486025"/>
            <a:ext cx="9861550" cy="377031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Traditional software design pattern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Small reusable chunks with a consistent interface</a:t>
            </a:r>
          </a:p>
          <a:p>
            <a:pPr lvl="1" eaLnBrk="1" hangingPunct="1"/>
            <a:r>
              <a:rPr lang="en-US" altLang="en-US" sz="3600"/>
              <a:t> </a:t>
            </a:r>
            <a:r>
              <a:rPr lang="en-US" altLang="en-US" sz="3200"/>
              <a:t>Componen</a:t>
            </a:r>
            <a:r>
              <a:rPr lang="en-US" altLang="en-US" sz="3600"/>
              <a:t>t architectures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Consider making a </a:t>
            </a:r>
            <a:r>
              <a:rPr lang="en-US" altLang="en-US" sz="3600" b="1">
                <a:solidFill>
                  <a:srgbClr val="0070C0"/>
                </a:solidFill>
              </a:rPr>
              <a:t>target</a:t>
            </a:r>
            <a:r>
              <a:rPr lang="en-US" altLang="en-US" sz="3600"/>
              <a:t> into a modular object</a:t>
            </a:r>
          </a:p>
          <a:p>
            <a:pPr lvl="1" eaLnBrk="1" hangingPunct="1"/>
            <a:r>
              <a:rPr lang="en-US" altLang="en-US" sz="3600"/>
              <a:t> </a:t>
            </a:r>
            <a:r>
              <a:rPr lang="en-US" altLang="en-US" sz="3600" b="1">
                <a:solidFill>
                  <a:srgbClr val="0070C0"/>
                </a:solidFill>
              </a:rPr>
              <a:t>Options</a:t>
            </a:r>
            <a:r>
              <a:rPr lang="en-US" altLang="en-US" sz="3600"/>
              <a:t> frequently need a </a:t>
            </a:r>
            <a:r>
              <a:rPr lang="en-US" altLang="en-US" sz="3600" b="1">
                <a:solidFill>
                  <a:srgbClr val="0070C0"/>
                </a:solidFill>
              </a:rPr>
              <a:t>target</a:t>
            </a:r>
          </a:p>
        </p:txBody>
      </p:sp>
      <p:pic>
        <p:nvPicPr>
          <p:cNvPr id="58372" name="Picture 6" descr="Image result for single lego brick">
            <a:extLst>
              <a:ext uri="{FF2B5EF4-FFF2-40B4-BE49-F238E27FC236}">
                <a16:creationId xmlns:a16="http://schemas.microsoft.com/office/drawing/2014/main" id="{6C70CEE1-504C-4A1F-B7CC-4263E2F7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193675"/>
            <a:ext cx="4906963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06D7-3002-450B-9C11-E0F26E4F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90250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Modularity</a:t>
            </a:r>
            <a:br>
              <a:rPr lang="en-US" sz="6600" dirty="0"/>
            </a:br>
            <a:r>
              <a:rPr lang="en-US" altLang="en-US" sz="4900" dirty="0"/>
              <a:t>Action </a:t>
            </a:r>
            <a:r>
              <a:rPr lang="en-US" altLang="en-US" sz="4900" b="1" dirty="0">
                <a:solidFill>
                  <a:srgbClr val="0070C0"/>
                </a:solidFill>
              </a:rPr>
              <a:t>option</a:t>
            </a:r>
            <a:r>
              <a:rPr lang="en-US" altLang="en-US" sz="4900" dirty="0"/>
              <a:t> needs a </a:t>
            </a:r>
            <a:r>
              <a:rPr lang="en-US" altLang="en-US" sz="4900" b="1" dirty="0">
                <a:solidFill>
                  <a:srgbClr val="0070C0"/>
                </a:solidFill>
              </a:rPr>
              <a:t>target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40D9A-DF3D-42F9-B831-18C679ABA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888" y="2143125"/>
            <a:ext cx="9194800" cy="411321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Target could be a character, position, or the camera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Target could be the output of a </a:t>
            </a:r>
            <a:r>
              <a:rPr lang="en-US" altLang="en-US" sz="3200" b="1">
                <a:solidFill>
                  <a:srgbClr val="0070C0"/>
                </a:solidFill>
              </a:rPr>
              <a:t>reasoner</a:t>
            </a:r>
          </a:p>
          <a:p>
            <a:pPr lvl="2" eaLnBrk="1" hangingPunct="1"/>
            <a:r>
              <a:rPr lang="en-US" altLang="en-US" sz="2800"/>
              <a:t> Select the closest enemy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Modular target decouples specifying and updating target from actions that use it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A distance consideration can compare two targets without caring what types they are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Targets could be stored in a blackboard</a:t>
            </a:r>
          </a:p>
        </p:txBody>
      </p:sp>
      <p:pic>
        <p:nvPicPr>
          <p:cNvPr id="59396" name="Picture 3">
            <a:extLst>
              <a:ext uri="{FF2B5EF4-FFF2-40B4-BE49-F238E27FC236}">
                <a16:creationId xmlns:a16="http://schemas.microsoft.com/office/drawing/2014/main" id="{50D5022B-CD69-4BB6-A887-3D9069B2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850" y="149225"/>
            <a:ext cx="1630363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DA89-A337-400F-B868-59D83807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Programming Paradigms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12F7-C668-46F3-9A7E-7844A1625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488" y="1987550"/>
            <a:ext cx="10145712" cy="4268788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Machine Code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Procedural Programming (C, Basic)</a:t>
            </a:r>
          </a:p>
          <a:p>
            <a:pPr lvl="1" eaLnBrk="1" hangingPunct="1"/>
            <a:r>
              <a:rPr lang="en-US" altLang="en-US"/>
              <a:t> Object-Oriented Programming (C++)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Declarative Programming</a:t>
            </a:r>
          </a:p>
          <a:p>
            <a:pPr lvl="1" eaLnBrk="1" hangingPunct="1"/>
            <a:r>
              <a:rPr lang="en-US" altLang="en-US"/>
              <a:t> Functional Programming (Lisp)</a:t>
            </a:r>
          </a:p>
          <a:p>
            <a:pPr lvl="1" eaLnBrk="1" hangingPunct="1"/>
            <a:r>
              <a:rPr lang="en-US" altLang="en-US"/>
              <a:t> Domain-Specific Languages (make, HTML)</a:t>
            </a:r>
          </a:p>
          <a:p>
            <a:pPr lvl="1" eaLnBrk="1" hangingPunct="1"/>
            <a:r>
              <a:rPr lang="en-US" altLang="en-US"/>
              <a:t> Constraint Programming (various)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Logic Programming (Prolog)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endParaRPr lang="en-US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CA83-E100-45DC-96A3-82D31673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Option Stacks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E1E4E-680C-489E-A4B9-86ED47A15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550" y="2239963"/>
            <a:ext cx="9899650" cy="401637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AI can be interrupted by high priority </a:t>
            </a:r>
            <a:r>
              <a:rPr lang="en-US" altLang="en-US" sz="3600" b="1" dirty="0">
                <a:solidFill>
                  <a:srgbClr val="0070C0"/>
                </a:solidFill>
              </a:rPr>
              <a:t>options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Returns to interrupted option when done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6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New </a:t>
            </a:r>
            <a:r>
              <a:rPr lang="en-US" altLang="en-US" sz="3600" b="1" dirty="0">
                <a:solidFill>
                  <a:srgbClr val="0070C0"/>
                </a:solidFill>
              </a:rPr>
              <a:t>option</a:t>
            </a:r>
            <a:r>
              <a:rPr lang="en-US" altLang="en-US" sz="3600" dirty="0"/>
              <a:t> is placed on stack and executed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When done, option is popped, old option resumes</a:t>
            </a:r>
          </a:p>
        </p:txBody>
      </p:sp>
      <p:pic>
        <p:nvPicPr>
          <p:cNvPr id="60420" name="Picture 6">
            <a:extLst>
              <a:ext uri="{FF2B5EF4-FFF2-40B4-BE49-F238E27FC236}">
                <a16:creationId xmlns:a16="http://schemas.microsoft.com/office/drawing/2014/main" id="{D0E2D326-26AF-4E0A-B077-8DDDAE4D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8" y="26988"/>
            <a:ext cx="16621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1F5E-8629-4636-86F1-4E3FC7AA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Option Stacks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81D3F-2AF3-4B93-87ED-1FD171B88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325" y="1846263"/>
            <a:ext cx="9794875" cy="441007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Example</a:t>
            </a:r>
          </a:p>
          <a:p>
            <a:pPr lvl="1" eaLnBrk="1" hangingPunct="1"/>
            <a:r>
              <a:rPr lang="en-US" altLang="en-US" sz="3200"/>
              <a:t> Patrolling perimeter</a:t>
            </a:r>
          </a:p>
          <a:p>
            <a:pPr lvl="1" eaLnBrk="1" hangingPunct="1"/>
            <a:r>
              <a:rPr lang="en-US" altLang="en-US" sz="3200"/>
              <a:t> Sees enemy and attacks</a:t>
            </a:r>
          </a:p>
          <a:p>
            <a:pPr lvl="1" eaLnBrk="1" hangingPunct="1"/>
            <a:r>
              <a:rPr lang="en-US" altLang="en-US" sz="3200"/>
              <a:t> After enemy dead, return to patrol</a:t>
            </a:r>
            <a:endParaRPr lang="en-US" altLang="en-US"/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Also known as a</a:t>
            </a:r>
          </a:p>
          <a:p>
            <a:pPr lvl="1" eaLnBrk="1" hangingPunct="1"/>
            <a:r>
              <a:rPr lang="en-US" altLang="en-US" sz="3200"/>
              <a:t> </a:t>
            </a:r>
            <a:r>
              <a:rPr lang="en-US" altLang="en-US" sz="3200" b="1">
                <a:solidFill>
                  <a:srgbClr val="0070C0"/>
                </a:solidFill>
              </a:rPr>
              <a:t>State stack</a:t>
            </a:r>
            <a:r>
              <a:rPr lang="en-US" altLang="en-US" sz="3200"/>
              <a:t>, or </a:t>
            </a:r>
            <a:r>
              <a:rPr lang="en-US" altLang="en-US" sz="3200" b="1">
                <a:solidFill>
                  <a:srgbClr val="0070C0"/>
                </a:solidFill>
              </a:rPr>
              <a:t>Goal stack</a:t>
            </a:r>
            <a:r>
              <a:rPr lang="en-US" altLang="en-US" sz="3200"/>
              <a:t>,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Alternative architecture: </a:t>
            </a:r>
            <a:r>
              <a:rPr lang="en-US" altLang="en-US" sz="3600" b="1">
                <a:solidFill>
                  <a:srgbClr val="0070C0"/>
                </a:solidFill>
              </a:rPr>
              <a:t>Subsumption</a:t>
            </a:r>
            <a:endParaRPr lang="en-US" altLang="en-US" sz="4000" b="1">
              <a:solidFill>
                <a:srgbClr val="0070C0"/>
              </a:solidFill>
            </a:endParaRPr>
          </a:p>
        </p:txBody>
      </p:sp>
      <p:pic>
        <p:nvPicPr>
          <p:cNvPr id="61444" name="Picture 6">
            <a:extLst>
              <a:ext uri="{FF2B5EF4-FFF2-40B4-BE49-F238E27FC236}">
                <a16:creationId xmlns:a16="http://schemas.microsoft.com/office/drawing/2014/main" id="{70E8C5E5-79D6-4F09-BC80-0CAA0BBE4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8" y="26988"/>
            <a:ext cx="16621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B27B-B29E-43F0-9221-D4DCF487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Hierarchical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C245D-4061-42BE-BC80-AB4568A0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776538"/>
            <a:ext cx="11552237" cy="3479800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4800"/>
              <a:t>Scalability is a huge problem</a:t>
            </a: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lang="en-US" altLang="en-US" sz="800"/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4800" b="1">
                <a:solidFill>
                  <a:srgbClr val="0070C0"/>
                </a:solidFill>
              </a:rPr>
              <a:t>Hierarchical</a:t>
            </a:r>
            <a:r>
              <a:rPr lang="en-US" altLang="en-US" sz="4800"/>
              <a:t> reasoning is the fix</a:t>
            </a:r>
          </a:p>
        </p:txBody>
      </p:sp>
      <p:pic>
        <p:nvPicPr>
          <p:cNvPr id="62468" name="Picture 2">
            <a:extLst>
              <a:ext uri="{FF2B5EF4-FFF2-40B4-BE49-F238E27FC236}">
                <a16:creationId xmlns:a16="http://schemas.microsoft.com/office/drawing/2014/main" id="{D685DE66-57A3-49AC-9DE5-B7543F59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263" y="84138"/>
            <a:ext cx="20399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5C0B-44E1-4D39-B966-87320B13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Hierarchical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177EA-E6C1-4114-B1EC-3CC84766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8975" y="2095500"/>
            <a:ext cx="9928225" cy="41608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FSMs</a:t>
            </a:r>
            <a:r>
              <a:rPr lang="en-US" altLang="en-US" sz="4000"/>
              <a:t> become </a:t>
            </a:r>
            <a:r>
              <a:rPr lang="en-US" altLang="en-US" sz="4000" b="1">
                <a:solidFill>
                  <a:srgbClr val="0070C0"/>
                </a:solidFill>
              </a:rPr>
              <a:t>HFSMs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HTN</a:t>
            </a:r>
            <a:r>
              <a:rPr lang="en-US" altLang="en-US" sz="4000"/>
              <a:t> for planners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Behavior Trees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Strategy game AI</a:t>
            </a:r>
          </a:p>
          <a:p>
            <a:pPr lvl="1" eaLnBrk="1" hangingPunct="1"/>
            <a:r>
              <a:rPr lang="en-US" altLang="en-US" sz="3200"/>
              <a:t>General, Platoon, Squad, Soldier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Hierarchical Pathfinding</a:t>
            </a:r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78031C9C-FB11-453B-BBF0-E029E8F6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1846263"/>
            <a:ext cx="4371975" cy="32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872A-907E-4C24-A4A6-6FF3BD3EF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Knowledge Management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430FB-33DD-42DB-8F34-9170D0952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375" y="2894013"/>
            <a:ext cx="9902825" cy="3362325"/>
          </a:xfrm>
        </p:spPr>
        <p:txBody>
          <a:bodyPr/>
          <a:lstStyle/>
          <a:p>
            <a:pPr marL="742950" indent="-7429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4000" b="1">
                <a:solidFill>
                  <a:srgbClr val="0070C0"/>
                </a:solidFill>
              </a:rPr>
              <a:t>Blackboards</a:t>
            </a:r>
          </a:p>
          <a:p>
            <a:pPr marL="742950" indent="-7429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4000" b="1">
                <a:solidFill>
                  <a:srgbClr val="0070C0"/>
                </a:solidFill>
              </a:rPr>
              <a:t>Knowledge Everywhere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136F-CE47-4CC4-9AEB-5AF56177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Knowledge Management:</a:t>
            </a:r>
            <a:br>
              <a:rPr lang="en-US" sz="6600" dirty="0"/>
            </a:br>
            <a:r>
              <a:rPr lang="en-US" sz="6600" dirty="0"/>
              <a:t>Blackboards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F4D57-87F1-467D-925D-32F027386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738" y="2808288"/>
            <a:ext cx="10267950" cy="34480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Store data</a:t>
            </a:r>
            <a:r>
              <a:rPr lang="en-US" altLang="en-US" sz="3600" b="1"/>
              <a:t> </a:t>
            </a:r>
            <a:r>
              <a:rPr lang="en-US" altLang="en-US" sz="3600"/>
              <a:t>in communal places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Store data </a:t>
            </a:r>
            <a:r>
              <a:rPr lang="en-US" altLang="en-US" sz="3600"/>
              <a:t>in the terrain or shared data structures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Store expensive checks </a:t>
            </a:r>
            <a:r>
              <a:rPr lang="en-US" altLang="en-US" sz="3600"/>
              <a:t>(LOS or pathing)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Coordinate</a:t>
            </a:r>
            <a:r>
              <a:rPr lang="en-US" altLang="en-US" sz="3600"/>
              <a:t> AI characters</a:t>
            </a:r>
          </a:p>
        </p:txBody>
      </p:sp>
      <p:pic>
        <p:nvPicPr>
          <p:cNvPr id="65540" name="Picture 2">
            <a:extLst>
              <a:ext uri="{FF2B5EF4-FFF2-40B4-BE49-F238E27FC236}">
                <a16:creationId xmlns:a16="http://schemas.microsoft.com/office/drawing/2014/main" id="{11087E49-AF29-452F-B591-FD99B655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925" y="77788"/>
            <a:ext cx="15906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AAA1-57A1-4034-96C5-804F7016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Knowledge Management:</a:t>
            </a:r>
            <a:br>
              <a:rPr lang="en-US" sz="6600" dirty="0"/>
            </a:br>
            <a:r>
              <a:rPr lang="en-US" sz="6600" dirty="0"/>
              <a:t>Intelligent Everything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34028-73E3-4ABB-ABE1-D394645F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563" y="2701925"/>
            <a:ext cx="10053637" cy="355441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 b="1">
                <a:solidFill>
                  <a:srgbClr val="0070C0"/>
                </a:solidFill>
              </a:rPr>
              <a:t>Store intelligence </a:t>
            </a:r>
            <a:r>
              <a:rPr lang="en-US" altLang="en-US" sz="4000"/>
              <a:t>in objects and the world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40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Popularized by The Sims</a:t>
            </a:r>
          </a:p>
          <a:p>
            <a:pPr lvl="1" eaLnBrk="1" hangingPunct="1"/>
            <a:r>
              <a:rPr lang="en-US" altLang="en-US" sz="3200"/>
              <a:t> </a:t>
            </a:r>
            <a:r>
              <a:rPr lang="en-US" altLang="en-US" sz="3200" b="1">
                <a:solidFill>
                  <a:srgbClr val="0070C0"/>
                </a:solidFill>
              </a:rPr>
              <a:t>Smart objects</a:t>
            </a:r>
          </a:p>
          <a:p>
            <a:pPr lvl="1" eaLnBrk="1" hangingPunct="1"/>
            <a:r>
              <a:rPr lang="en-US" altLang="en-US" sz="3200"/>
              <a:t> </a:t>
            </a:r>
            <a:r>
              <a:rPr lang="en-US" altLang="en-US" sz="3200" b="1">
                <a:solidFill>
                  <a:srgbClr val="0070C0"/>
                </a:solidFill>
              </a:rPr>
              <a:t>Smart terrain</a:t>
            </a:r>
            <a:endParaRPr lang="en-US" altLang="en-US" sz="3600" b="1">
              <a:solidFill>
                <a:srgbClr val="0070C0"/>
              </a:solidFill>
            </a:endParaRPr>
          </a:p>
        </p:txBody>
      </p:sp>
      <p:pic>
        <p:nvPicPr>
          <p:cNvPr id="66564" name="Picture 2">
            <a:extLst>
              <a:ext uri="{FF2B5EF4-FFF2-40B4-BE49-F238E27FC236}">
                <a16:creationId xmlns:a16="http://schemas.microsoft.com/office/drawing/2014/main" id="{C6A30BEE-C44A-4DF7-A761-0877B729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563" y="122238"/>
            <a:ext cx="12811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9851-65ED-44E9-B306-694FB91E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Smart Terrain / Objects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64F46-9D28-44F4-83A2-FD96404D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850" y="2109788"/>
            <a:ext cx="8983663" cy="4146550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Characters have needs and motivations</a:t>
            </a: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Objects satisfy those needs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C590A564-E048-4781-8B7B-C1BB17AA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563" y="122238"/>
            <a:ext cx="12811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D7303-172B-4FE7-8467-4D242507A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3605213"/>
            <a:ext cx="16986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95F5D-292C-42CE-8534-CAE286D8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3890963"/>
            <a:ext cx="2000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C167A-4EF7-4ADF-9DC5-31BA1764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63" y="4191000"/>
            <a:ext cx="9906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058C-46AD-4E83-A453-A050593F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Smart Terrain / Objects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6DB75-F77D-4FC1-8AD1-69F82BE85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263" y="2097088"/>
            <a:ext cx="10040937" cy="41592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Object instructs agent on use</a:t>
            </a:r>
          </a:p>
          <a:p>
            <a:pPr lvl="1" eaLnBrk="1" hangingPunct="1"/>
            <a:r>
              <a:rPr lang="en-US" altLang="en-US" sz="3200"/>
              <a:t> What does the object offer (broadcasts it)</a:t>
            </a:r>
          </a:p>
          <a:p>
            <a:pPr lvl="1" eaLnBrk="1" hangingPunct="1"/>
            <a:r>
              <a:rPr lang="en-US" altLang="en-US" sz="3200"/>
              <a:t> How to use the object (instructions, animations)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40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Similar to an </a:t>
            </a:r>
            <a:r>
              <a:rPr lang="en-US" altLang="en-US" sz="4000" b="1">
                <a:solidFill>
                  <a:srgbClr val="0070C0"/>
                </a:solidFill>
              </a:rPr>
              <a:t>affordance</a:t>
            </a:r>
          </a:p>
          <a:p>
            <a:pPr lvl="1" eaLnBrk="1" hangingPunct="1"/>
            <a:r>
              <a:rPr lang="en-US" altLang="en-US" sz="3200"/>
              <a:t> Design of Everyday Things</a:t>
            </a:r>
          </a:p>
        </p:txBody>
      </p:sp>
      <p:pic>
        <p:nvPicPr>
          <p:cNvPr id="68612" name="Picture 2">
            <a:extLst>
              <a:ext uri="{FF2B5EF4-FFF2-40B4-BE49-F238E27FC236}">
                <a16:creationId xmlns:a16="http://schemas.microsoft.com/office/drawing/2014/main" id="{6E2AF434-D6AD-4769-8C97-9D5BB913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563" y="122238"/>
            <a:ext cx="12811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CC9302-A159-4422-BED4-0BC7F35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0" y="4184650"/>
            <a:ext cx="274955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10210-4D38-4565-9776-68EB89124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4184650"/>
            <a:ext cx="1160463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>
            <a:extLst>
              <a:ext uri="{FF2B5EF4-FFF2-40B4-BE49-F238E27FC236}">
                <a16:creationId xmlns:a16="http://schemas.microsoft.com/office/drawing/2014/main" id="{78BC2BFD-762A-4795-9169-B72034A0C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413" y="1279525"/>
            <a:ext cx="2122487" cy="2133600"/>
          </a:xfrm>
          <a:prstGeom prst="rect">
            <a:avLst/>
          </a:prstGeom>
          <a:solidFill>
            <a:srgbClr val="99CCFF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Data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Needs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Personality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Skills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Relationships</a:t>
            </a:r>
          </a:p>
        </p:txBody>
      </p:sp>
      <p:sp>
        <p:nvSpPr>
          <p:cNvPr id="69635" name="Text Box 4">
            <a:extLst>
              <a:ext uri="{FF2B5EF4-FFF2-40B4-BE49-F238E27FC236}">
                <a16:creationId xmlns:a16="http://schemas.microsoft.com/office/drawing/2014/main" id="{52A55C0E-E5DE-4716-80F3-D8AAD44F4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633413"/>
            <a:ext cx="179705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>
                <a:latin typeface="Tahoma" panose="020B0604030504040204" pitchFamily="34" charset="0"/>
              </a:rPr>
              <a:t>Person</a:t>
            </a:r>
          </a:p>
        </p:txBody>
      </p:sp>
      <p:sp>
        <p:nvSpPr>
          <p:cNvPr id="69636" name="Rectangle 5">
            <a:extLst>
              <a:ext uri="{FF2B5EF4-FFF2-40B4-BE49-F238E27FC236}">
                <a16:creationId xmlns:a16="http://schemas.microsoft.com/office/drawing/2014/main" id="{388C2AEF-A3F7-4042-AC5A-D31B28AAE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75" y="3584575"/>
            <a:ext cx="1863725" cy="2249488"/>
          </a:xfrm>
          <a:prstGeom prst="rect">
            <a:avLst/>
          </a:prstGeom>
          <a:solidFill>
            <a:srgbClr val="CCFFCC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Physical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Hunger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Comfort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Hygiene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Bladder</a:t>
            </a:r>
          </a:p>
        </p:txBody>
      </p:sp>
      <p:sp>
        <p:nvSpPr>
          <p:cNvPr id="69637" name="Rectangle 6">
            <a:extLst>
              <a:ext uri="{FF2B5EF4-FFF2-40B4-BE49-F238E27FC236}">
                <a16:creationId xmlns:a16="http://schemas.microsoft.com/office/drawing/2014/main" id="{5473C55D-8675-41A0-9EB8-B0C401286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584575"/>
            <a:ext cx="1878013" cy="2249488"/>
          </a:xfrm>
          <a:prstGeom prst="rect">
            <a:avLst/>
          </a:prstGeom>
          <a:solidFill>
            <a:srgbClr val="CCFFCC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Mental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Energy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Fun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Social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 Room</a:t>
            </a:r>
          </a:p>
        </p:txBody>
      </p:sp>
      <p:sp>
        <p:nvSpPr>
          <p:cNvPr id="69638" name="Rectangle 7">
            <a:extLst>
              <a:ext uri="{FF2B5EF4-FFF2-40B4-BE49-F238E27FC236}">
                <a16:creationId xmlns:a16="http://schemas.microsoft.com/office/drawing/2014/main" id="{548DFC61-C3B1-4811-B777-C2F256462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0" y="2822575"/>
            <a:ext cx="2735263" cy="457200"/>
          </a:xfrm>
          <a:prstGeom prst="rect">
            <a:avLst/>
          </a:prstGeom>
          <a:solidFill>
            <a:srgbClr val="FFCC9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Motive Engine</a:t>
            </a:r>
          </a:p>
        </p:txBody>
      </p:sp>
      <p:sp>
        <p:nvSpPr>
          <p:cNvPr id="69639" name="Line 8">
            <a:extLst>
              <a:ext uri="{FF2B5EF4-FFF2-40B4-BE49-F238E27FC236}">
                <a16:creationId xmlns:a16="http://schemas.microsoft.com/office/drawing/2014/main" id="{F8E2258F-D593-4F08-8B69-DBAC7B6E9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6113" y="327977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9640" name="Line 9">
            <a:extLst>
              <a:ext uri="{FF2B5EF4-FFF2-40B4-BE49-F238E27FC236}">
                <a16:creationId xmlns:a16="http://schemas.microsoft.com/office/drawing/2014/main" id="{877777DB-CB54-4CFB-8117-0A6F1314A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7750" y="327977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9641" name="Rectangle 10">
            <a:extLst>
              <a:ext uri="{FF2B5EF4-FFF2-40B4-BE49-F238E27FC236}">
                <a16:creationId xmlns:a16="http://schemas.microsoft.com/office/drawing/2014/main" id="{14479FAB-F8B3-404C-82D3-CCE346CCD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3" y="3581400"/>
            <a:ext cx="2281237" cy="2252663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Personality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Sloppy to Neat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Shy to Outgoing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Serious to Playful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Lazy to Active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Mean to Nice</a:t>
            </a:r>
          </a:p>
        </p:txBody>
      </p:sp>
      <p:sp>
        <p:nvSpPr>
          <p:cNvPr id="69642" name="Rectangle 11">
            <a:extLst>
              <a:ext uri="{FF2B5EF4-FFF2-40B4-BE49-F238E27FC236}">
                <a16:creationId xmlns:a16="http://schemas.microsoft.com/office/drawing/2014/main" id="{37C9C1BC-D94F-4CFB-A831-0B77726D6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3581400"/>
            <a:ext cx="2190750" cy="2257425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Skills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Cooking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Mechanical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Logic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Body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- Etc</a:t>
            </a:r>
          </a:p>
        </p:txBody>
      </p:sp>
      <p:sp>
        <p:nvSpPr>
          <p:cNvPr id="69643" name="Line 14">
            <a:extLst>
              <a:ext uri="{FF2B5EF4-FFF2-40B4-BE49-F238E27FC236}">
                <a16:creationId xmlns:a16="http://schemas.microsoft.com/office/drawing/2014/main" id="{6AEFF95D-B843-4C57-AE95-754D4A6E48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12250" y="2262188"/>
            <a:ext cx="0" cy="560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69644" name="Object 10">
            <a:extLst>
              <a:ext uri="{FF2B5EF4-FFF2-40B4-BE49-F238E27FC236}">
                <a16:creationId xmlns:a16="http://schemas.microsoft.com/office/drawing/2014/main" id="{2828B196-1DD1-495E-B007-D4151BF9A1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1279525"/>
          <a:ext cx="1158875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48002" imgH="2723810" progId="Paint.Picture">
                  <p:embed/>
                </p:oleObj>
              </mc:Choice>
              <mc:Fallback>
                <p:oleObj name="Bitmap Image" r:id="rId2" imgW="1448002" imgH="2723810" progId="Paint.Picture">
                  <p:embed/>
                  <p:pic>
                    <p:nvPicPr>
                      <p:cNvPr id="69644" name="Object 10">
                        <a:extLst>
                          <a:ext uri="{FF2B5EF4-FFF2-40B4-BE49-F238E27FC236}">
                            <a16:creationId xmlns:a16="http://schemas.microsoft.com/office/drawing/2014/main" id="{2828B196-1DD1-495E-B007-D4151BF9A1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279525"/>
                        <a:ext cx="1158875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5" name="Line 12">
            <a:extLst>
              <a:ext uri="{FF2B5EF4-FFF2-40B4-BE49-F238E27FC236}">
                <a16:creationId xmlns:a16="http://schemas.microsoft.com/office/drawing/2014/main" id="{A051F726-7067-4F34-8A1F-61CB657A5A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9900" y="2254250"/>
            <a:ext cx="4832350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69646" name="Picture 2">
            <a:extLst>
              <a:ext uri="{FF2B5EF4-FFF2-40B4-BE49-F238E27FC236}">
                <a16:creationId xmlns:a16="http://schemas.microsoft.com/office/drawing/2014/main" id="{23117784-9414-4416-802F-AA27DB762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563" y="122238"/>
            <a:ext cx="12811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A8F5-6CBF-414D-9C16-3065DE62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AI Architecture Terminology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264B6-5750-45CF-B7C1-8D37319E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963" y="1846263"/>
            <a:ext cx="10155237" cy="441007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Procedural</a:t>
            </a:r>
            <a:r>
              <a:rPr lang="en-US" altLang="en-US" sz="3600">
                <a:solidFill>
                  <a:srgbClr val="0070C0"/>
                </a:solidFill>
              </a:rPr>
              <a:t> </a:t>
            </a:r>
            <a:r>
              <a:rPr lang="en-US" altLang="en-US" sz="3600"/>
              <a:t>Architecture</a:t>
            </a:r>
          </a:p>
          <a:p>
            <a:pPr lvl="1" eaLnBrk="1" hangingPunct="1"/>
            <a:r>
              <a:rPr lang="en-US" altLang="en-US" sz="2800"/>
              <a:t> Programmer specifies all behavior and contingencies</a:t>
            </a:r>
          </a:p>
          <a:p>
            <a:pPr lvl="1" eaLnBrk="1" hangingPunct="1"/>
            <a:r>
              <a:rPr lang="en-US" altLang="en-US" sz="2800"/>
              <a:t> Reasoners/Options are explicitly programmed </a:t>
            </a:r>
          </a:p>
          <a:p>
            <a:pPr lvl="1" eaLnBrk="1" hangingPunct="1"/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Declarative </a:t>
            </a:r>
            <a:r>
              <a:rPr lang="en-US" altLang="en-US" sz="3600"/>
              <a:t>Architecture</a:t>
            </a:r>
          </a:p>
          <a:p>
            <a:pPr lvl="1" eaLnBrk="1" hangingPunct="1"/>
            <a:r>
              <a:rPr lang="en-US" altLang="en-US" sz="2800"/>
              <a:t> Programmer gives AI goals or priorities</a:t>
            </a:r>
          </a:p>
          <a:p>
            <a:pPr lvl="1" eaLnBrk="1" hangingPunct="1"/>
            <a:r>
              <a:rPr lang="en-US" altLang="en-US" sz="2800"/>
              <a:t> Has no “control flow”</a:t>
            </a:r>
          </a:p>
          <a:p>
            <a:pPr lvl="1" eaLnBrk="1" hangingPunct="1"/>
            <a:r>
              <a:rPr lang="en-US" altLang="en-US" sz="2800"/>
              <a:t> Important considerations are “declared”</a:t>
            </a:r>
          </a:p>
          <a:p>
            <a:pPr lvl="1" eaLnBrk="1" hangingPunct="1"/>
            <a:r>
              <a:rPr lang="en-US" altLang="en-US" sz="2800"/>
              <a:t> Options are chosen dynamically by Reasoner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13EB8-8A38-4684-B62D-84676844F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1893888"/>
            <a:ext cx="5143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8DADE-666C-4502-AFB8-98EC9D70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3579813"/>
            <a:ext cx="512763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95AB0534-15BE-4CFD-AC63-686A7D20B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1135063"/>
            <a:ext cx="2679700" cy="5013325"/>
          </a:xfrm>
          <a:prstGeom prst="rect">
            <a:avLst/>
          </a:prstGeom>
          <a:solidFill>
            <a:srgbClr val="99CCFF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Stats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-20   Hunger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-12   Comfort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-30   Hygiene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ahoma" panose="020B0604030504040204" pitchFamily="34" charset="0"/>
              </a:rPr>
              <a:t>-75</a:t>
            </a:r>
            <a:r>
              <a:rPr lang="en-US" altLang="en-US" sz="2400">
                <a:latin typeface="Tahoma" panose="020B0604030504040204" pitchFamily="34" charset="0"/>
              </a:rPr>
              <a:t>  </a:t>
            </a:r>
            <a:r>
              <a:rPr lang="en-US" altLang="en-US" sz="2400" b="1">
                <a:latin typeface="Tahoma" panose="020B0604030504040204" pitchFamily="34" charset="0"/>
              </a:rPr>
              <a:t>Bladder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+80  Energy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+40  Fun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+10  Social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-60   Room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Mood +18</a:t>
            </a:r>
          </a:p>
        </p:txBody>
      </p:sp>
      <p:sp>
        <p:nvSpPr>
          <p:cNvPr id="70659" name="Text Box 4">
            <a:extLst>
              <a:ext uri="{FF2B5EF4-FFF2-40B4-BE49-F238E27FC236}">
                <a16:creationId xmlns:a16="http://schemas.microsoft.com/office/drawing/2014/main" id="{1112AE49-E5B9-41F3-960D-D4BEA4451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38" y="461963"/>
            <a:ext cx="1093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>
                <a:latin typeface="Tahoma" panose="020B0604030504040204" pitchFamily="34" charset="0"/>
              </a:rPr>
              <a:t>Person</a:t>
            </a:r>
          </a:p>
        </p:txBody>
      </p:sp>
      <p:sp>
        <p:nvSpPr>
          <p:cNvPr id="70660" name="Rectangle 5">
            <a:extLst>
              <a:ext uri="{FF2B5EF4-FFF2-40B4-BE49-F238E27FC236}">
                <a16:creationId xmlns:a16="http://schemas.microsoft.com/office/drawing/2014/main" id="{DD460876-5C8E-47FA-9A8B-730986937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1135063"/>
            <a:ext cx="5662613" cy="2293937"/>
          </a:xfrm>
          <a:prstGeom prst="rect">
            <a:avLst/>
          </a:prstGeom>
          <a:solidFill>
            <a:srgbClr val="CCFFCC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ahoma" panose="020B0604030504040204" pitchFamily="34" charset="0"/>
              </a:rPr>
              <a:t>Toilet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  Mood+26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  Urinate (+40 Bladder)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  Clean (+30 Room)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  Unclog (+40 Room)</a:t>
            </a:r>
          </a:p>
        </p:txBody>
      </p:sp>
      <p:sp>
        <p:nvSpPr>
          <p:cNvPr id="70661" name="Rectangle 6">
            <a:extLst>
              <a:ext uri="{FF2B5EF4-FFF2-40B4-BE49-F238E27FC236}">
                <a16:creationId xmlns:a16="http://schemas.microsoft.com/office/drawing/2014/main" id="{44F65F07-5EFA-4FFE-8CE6-131DE4A9F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425" y="3657600"/>
            <a:ext cx="5662613" cy="1993900"/>
          </a:xfrm>
          <a:prstGeom prst="rect">
            <a:avLst/>
          </a:prstGeom>
          <a:solidFill>
            <a:srgbClr val="CCFFCC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ahoma" panose="020B0604030504040204" pitchFamily="34" charset="0"/>
              </a:rPr>
              <a:t>Bathtub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  Mood +20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  Take Bath (+40 Hygiene, +30 Comfort)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  Clean (+20 Room)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A6F76455-3630-4EC6-A44A-8BC7E572C8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0288" y="2293938"/>
            <a:ext cx="2751137" cy="1135062"/>
          </a:xfrm>
          <a:prstGeom prst="line">
            <a:avLst/>
          </a:prstGeom>
          <a:noFill/>
          <a:ln w="698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70663" name="Object 10">
            <a:extLst>
              <a:ext uri="{FF2B5EF4-FFF2-40B4-BE49-F238E27FC236}">
                <a16:creationId xmlns:a16="http://schemas.microsoft.com/office/drawing/2014/main" id="{EF19D11C-0949-4537-8FCE-5D5AB4DE42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" y="2405063"/>
          <a:ext cx="1158875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48002" imgH="2723810" progId="Paint.Picture">
                  <p:embed/>
                </p:oleObj>
              </mc:Choice>
              <mc:Fallback>
                <p:oleObj name="Bitmap Image" r:id="rId2" imgW="1448002" imgH="2723810" progId="Paint.Picture">
                  <p:embed/>
                  <p:pic>
                    <p:nvPicPr>
                      <p:cNvPr id="70663" name="Object 10">
                        <a:extLst>
                          <a:ext uri="{FF2B5EF4-FFF2-40B4-BE49-F238E27FC236}">
                            <a16:creationId xmlns:a16="http://schemas.microsoft.com/office/drawing/2014/main" id="{EF19D11C-0949-4537-8FCE-5D5AB4DE42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2405063"/>
                        <a:ext cx="1158875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4" name="Picture 9">
            <a:extLst>
              <a:ext uri="{FF2B5EF4-FFF2-40B4-BE49-F238E27FC236}">
                <a16:creationId xmlns:a16="http://schemas.microsoft.com/office/drawing/2014/main" id="{0138BA9E-8D5D-4AD4-A782-EDE03887EF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91850" y="68263"/>
            <a:ext cx="657225" cy="952500"/>
          </a:xfrm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3">
            <a:extLst>
              <a:ext uri="{FF2B5EF4-FFF2-40B4-BE49-F238E27FC236}">
                <a16:creationId xmlns:a16="http://schemas.microsoft.com/office/drawing/2014/main" id="{D33554B3-4407-439F-B41E-675C301AAC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5375" y="1025525"/>
          <a:ext cx="7640638" cy="531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315427" imgH="3000000" progId="MSPhotoEd.3">
                  <p:embed/>
                </p:oleObj>
              </mc:Choice>
              <mc:Fallback>
                <p:oleObj name="Photo Editor Photo" r:id="rId2" imgW="4315427" imgH="3000000" progId="MSPhotoEd.3">
                  <p:embed/>
                  <p:pic>
                    <p:nvPicPr>
                      <p:cNvPr id="71682" name="Object 3">
                        <a:extLst>
                          <a:ext uri="{FF2B5EF4-FFF2-40B4-BE49-F238E27FC236}">
                            <a16:creationId xmlns:a16="http://schemas.microsoft.com/office/drawing/2014/main" id="{D33554B3-4407-439F-B41E-675C301AAC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75" y="1025525"/>
                        <a:ext cx="7640638" cy="531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19CDE51-F179-4FCE-A2F7-10A8BEE0F49D}"/>
              </a:ext>
            </a:extLst>
          </p:cNvPr>
          <p:cNvSpPr/>
          <p:nvPr/>
        </p:nvSpPr>
        <p:spPr>
          <a:xfrm>
            <a:off x="4794250" y="1144588"/>
            <a:ext cx="3338513" cy="819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684" name="Title 1">
            <a:extLst>
              <a:ext uri="{FF2B5EF4-FFF2-40B4-BE49-F238E27FC236}">
                <a16:creationId xmlns:a16="http://schemas.microsoft.com/office/drawing/2014/main" id="{EE4777E9-74FC-4D18-AA40-A8FD2245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Happiness Weights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5517C76E-0ED8-4FB7-A0FD-24B017D3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784225"/>
          </a:xfrm>
        </p:spPr>
        <p:txBody>
          <a:bodyPr/>
          <a:lstStyle/>
          <a:p>
            <a:pPr algn="ctr" eaLnBrk="1" hangingPunct="1"/>
            <a:r>
              <a:rPr lang="en-US" altLang="en-US"/>
              <a:t>“Happyscape”</a:t>
            </a:r>
          </a:p>
        </p:txBody>
      </p:sp>
      <p:pic>
        <p:nvPicPr>
          <p:cNvPr id="72707" name="Picture 3">
            <a:extLst>
              <a:ext uri="{FF2B5EF4-FFF2-40B4-BE49-F238E27FC236}">
                <a16:creationId xmlns:a16="http://schemas.microsoft.com/office/drawing/2014/main" id="{5D960826-00AA-4F45-AAB8-9FE8557874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3900" y="1071563"/>
            <a:ext cx="8264525" cy="5164137"/>
          </a:xfrm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4">
            <a:extLst>
              <a:ext uri="{FF2B5EF4-FFF2-40B4-BE49-F238E27FC236}">
                <a16:creationId xmlns:a16="http://schemas.microsoft.com/office/drawing/2014/main" id="{078F828A-718A-42CE-BF92-F8B67DC07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071563"/>
            <a:ext cx="9080500" cy="516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itle 1">
            <a:extLst>
              <a:ext uri="{FF2B5EF4-FFF2-40B4-BE49-F238E27FC236}">
                <a16:creationId xmlns:a16="http://schemas.microsoft.com/office/drawing/2014/main" id="{8386522A-0B6F-4296-98B0-D9C46BA0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784225"/>
          </a:xfrm>
        </p:spPr>
        <p:txBody>
          <a:bodyPr/>
          <a:lstStyle/>
          <a:p>
            <a:pPr algn="ctr" eaLnBrk="1" hangingPunct="1"/>
            <a:r>
              <a:rPr lang="en-US" altLang="en-US"/>
              <a:t>“Happyscape”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579EB013-B0F7-4E13-8022-17CB4AAB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784225"/>
          </a:xfrm>
        </p:spPr>
        <p:txBody>
          <a:bodyPr/>
          <a:lstStyle/>
          <a:p>
            <a:pPr algn="ctr" eaLnBrk="1" hangingPunct="1"/>
            <a:r>
              <a:rPr lang="en-US" altLang="en-US"/>
              <a:t>“Happyscape”</a:t>
            </a: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A4B6A450-F8D2-402F-A219-01D0EEDD82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5913" y="1071563"/>
            <a:ext cx="9080500" cy="5164137"/>
          </a:xfr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BEB6-507E-4B9F-9574-AE9FC904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dirty="0"/>
              <a:t>The AI Architecture design patterns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AE1FC-915C-4878-A1BE-ACEC0BF4E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238" y="2219325"/>
            <a:ext cx="9986962" cy="4037013"/>
          </a:xfrm>
        </p:spPr>
        <p:txBody>
          <a:bodyPr/>
          <a:lstStyle/>
          <a:p>
            <a:pPr marL="1200150" lvl="1" indent="-7429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4000"/>
              <a:t>Modularity</a:t>
            </a:r>
          </a:p>
          <a:p>
            <a:pPr marL="1200150" lvl="1" indent="-7429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4000"/>
              <a:t>Option Stacks</a:t>
            </a:r>
          </a:p>
          <a:p>
            <a:pPr marL="1200150" lvl="1" indent="-7429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4000"/>
              <a:t>Hierarchical</a:t>
            </a:r>
          </a:p>
          <a:p>
            <a:pPr marL="1200150" lvl="1" indent="-7429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4000"/>
              <a:t>Knowledge Management</a:t>
            </a:r>
          </a:p>
          <a:p>
            <a:pPr lvl="3" eaLnBrk="1" hangingPunct="1"/>
            <a:r>
              <a:rPr lang="en-US" altLang="en-US" sz="3600"/>
              <a:t> Blackboards</a:t>
            </a:r>
          </a:p>
          <a:p>
            <a:pPr lvl="3" eaLnBrk="1" hangingPunct="1"/>
            <a:r>
              <a:rPr lang="en-US" altLang="en-US" sz="3600"/>
              <a:t> Intelligent Everything</a:t>
            </a:r>
          </a:p>
        </p:txBody>
      </p:sp>
      <p:pic>
        <p:nvPicPr>
          <p:cNvPr id="75780" name="Picture 2">
            <a:extLst>
              <a:ext uri="{FF2B5EF4-FFF2-40B4-BE49-F238E27FC236}">
                <a16:creationId xmlns:a16="http://schemas.microsoft.com/office/drawing/2014/main" id="{15C1D330-DB4A-408A-9828-2E0E6F38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2219325"/>
            <a:ext cx="34734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0210-A053-4A72-84BD-95830B8F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Scripting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F7386-D31C-4D44-81B2-49F47FBF2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788" y="2227263"/>
            <a:ext cx="10158412" cy="402907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Procedural</a:t>
            </a:r>
            <a:r>
              <a:rPr lang="en-US" altLang="en-US" sz="3600" b="1"/>
              <a:t> </a:t>
            </a:r>
            <a:r>
              <a:rPr lang="en-US" altLang="en-US" sz="3600"/>
              <a:t>architecture</a:t>
            </a:r>
          </a:p>
          <a:p>
            <a:pPr lvl="1" eaLnBrk="1" hangingPunct="1"/>
            <a:r>
              <a:rPr lang="en-US" altLang="en-US" sz="3200"/>
              <a:t> Similar to procedural programming</a:t>
            </a:r>
          </a:p>
          <a:p>
            <a:pPr lvl="1" eaLnBrk="1" hangingPunct="1"/>
            <a:r>
              <a:rPr lang="en-US" altLang="en-US" sz="3200"/>
              <a:t> </a:t>
            </a:r>
            <a:r>
              <a:rPr lang="en-US" altLang="en-US" sz="2800"/>
              <a:t>Specified “control flow”</a:t>
            </a:r>
          </a:p>
          <a:p>
            <a:pPr lvl="1" eaLnBrk="1" hangingPunct="1"/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Basic C-style programming</a:t>
            </a:r>
          </a:p>
          <a:p>
            <a:pPr lvl="1" eaLnBrk="1" hangingPunct="1"/>
            <a:r>
              <a:rPr lang="en-US" altLang="en-US" sz="2800"/>
              <a:t> Loops </a:t>
            </a:r>
          </a:p>
          <a:p>
            <a:pPr lvl="1" eaLnBrk="1" hangingPunct="1"/>
            <a:r>
              <a:rPr lang="en-US" altLang="en-US" sz="2800"/>
              <a:t> Sequence of instructions </a:t>
            </a:r>
          </a:p>
          <a:p>
            <a:pPr lvl="1" eaLnBrk="1" hangingPunct="1"/>
            <a:r>
              <a:rPr lang="en-US" altLang="en-US" sz="2800"/>
              <a:t> Conditional </a:t>
            </a:r>
            <a:r>
              <a:rPr lang="en-US" altLang="en-US" sz="2800" b="1">
                <a:solidFill>
                  <a:srgbClr val="0070C0"/>
                </a:solidFill>
              </a:rPr>
              <a:t>options</a:t>
            </a:r>
            <a:endParaRPr lang="en-US" altLang="en-US" sz="3600" b="1">
              <a:solidFill>
                <a:srgbClr val="0070C0"/>
              </a:solidFill>
            </a:endParaRPr>
          </a:p>
        </p:txBody>
      </p:sp>
      <p:pic>
        <p:nvPicPr>
          <p:cNvPr id="9220" name="Picture 3">
            <a:extLst>
              <a:ext uri="{FF2B5EF4-FFF2-40B4-BE49-F238E27FC236}">
                <a16:creationId xmlns:a16="http://schemas.microsoft.com/office/drawing/2014/main" id="{12A83CC5-BF93-46B3-9F82-0B7F0BDC9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AD3D-BDE4-4F1B-A056-AEE60D16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Scripting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248E4-ABF9-4568-81FD-B7AE3AB7C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625" y="2176463"/>
            <a:ext cx="10188575" cy="407987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Domain Specific Language</a:t>
            </a:r>
            <a:r>
              <a:rPr lang="en-US" altLang="en-US" sz="3600" b="1"/>
              <a:t> </a:t>
            </a:r>
            <a:r>
              <a:rPr lang="en-US" altLang="en-US" sz="3600"/>
              <a:t>(DSL)</a:t>
            </a:r>
            <a:endParaRPr lang="en-US" altLang="en-US" sz="3600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en-US" sz="3200"/>
              <a:t> Simple language that solves a very specific problem</a:t>
            </a:r>
          </a:p>
          <a:p>
            <a:pPr lvl="1" eaLnBrk="1" hangingPunct="1"/>
            <a:r>
              <a:rPr lang="en-US" altLang="en-US" sz="3200"/>
              <a:t> Can be simple enough for non-programmers</a:t>
            </a:r>
          </a:p>
          <a:p>
            <a:pPr lvl="1" eaLnBrk="1" hangingPunct="1"/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0070C0"/>
                </a:solidFill>
              </a:rPr>
              <a:t>Trigger System</a:t>
            </a:r>
          </a:p>
          <a:p>
            <a:pPr lvl="1" eaLnBrk="1" hangingPunct="1"/>
            <a:r>
              <a:rPr lang="en-US" altLang="en-US" sz="3200"/>
              <a:t> Example of a DSL</a:t>
            </a:r>
          </a:p>
          <a:p>
            <a:pPr lvl="1" eaLnBrk="1" hangingPunct="1"/>
            <a:r>
              <a:rPr lang="en-US" altLang="en-US" sz="3200"/>
              <a:t> Simple, constrained, and robust scripting system</a:t>
            </a:r>
          </a:p>
          <a:p>
            <a:pPr lvl="1" eaLnBrk="1" hangingPunct="1"/>
            <a:r>
              <a:rPr lang="en-US" altLang="en-US" sz="3200"/>
              <a:t> Easy to understand, allowing even players to author</a:t>
            </a:r>
            <a:endParaRPr lang="en-US" altLang="en-US" sz="3600"/>
          </a:p>
        </p:txBody>
      </p:sp>
      <p:pic>
        <p:nvPicPr>
          <p:cNvPr id="10244" name="Picture 3">
            <a:extLst>
              <a:ext uri="{FF2B5EF4-FFF2-40B4-BE49-F238E27FC236}">
                <a16:creationId xmlns:a16="http://schemas.microsoft.com/office/drawing/2014/main" id="{D1DA6249-C692-49F8-AF16-A0745B6CA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0" y="350838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  <a:fontScheme name="simple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</TotalTime>
  <Words>2208</Words>
  <Application>Microsoft Office PowerPoint</Application>
  <PresentationFormat>Widescreen</PresentationFormat>
  <Paragraphs>542</Paragraphs>
  <Slides>75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Tahoma</vt:lpstr>
      <vt:lpstr>Wingdings</vt:lpstr>
      <vt:lpstr>Office Theme</vt:lpstr>
      <vt:lpstr>Bitmap Image</vt:lpstr>
      <vt:lpstr>Photo Editor Photo</vt:lpstr>
      <vt:lpstr>Artificial Intelligence for Games  Week 2 – AI Architecture Steve Rabin</vt:lpstr>
      <vt:lpstr>Questions</vt:lpstr>
      <vt:lpstr>Common AI Architectures</vt:lpstr>
      <vt:lpstr>Common AI Architectures</vt:lpstr>
      <vt:lpstr>AI Architecture Terminology</vt:lpstr>
      <vt:lpstr>Programming Paradigms</vt:lpstr>
      <vt:lpstr>AI Architecture Terminology</vt:lpstr>
      <vt:lpstr>Scripting</vt:lpstr>
      <vt:lpstr>Scripting</vt:lpstr>
      <vt:lpstr>PowerPoint Presentation</vt:lpstr>
      <vt:lpstr>Scripting</vt:lpstr>
      <vt:lpstr>Custom Scripting Languages</vt:lpstr>
      <vt:lpstr>Custom Scripting Languages</vt:lpstr>
      <vt:lpstr>Scripting</vt:lpstr>
      <vt:lpstr>Configuration complexity clock</vt:lpstr>
      <vt:lpstr>Scripting</vt:lpstr>
      <vt:lpstr>Finite-State Machine</vt:lpstr>
      <vt:lpstr>Finite-State Machine</vt:lpstr>
      <vt:lpstr>Hierarchical Finite-State Machine</vt:lpstr>
      <vt:lpstr>Behavior Trees</vt:lpstr>
      <vt:lpstr>Behavior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Rule-Based</vt:lpstr>
      <vt:lpstr>Rule-Based</vt:lpstr>
      <vt:lpstr>Utility-Based</vt:lpstr>
      <vt:lpstr>Utility-Based</vt:lpstr>
      <vt:lpstr>Utility-Based</vt:lpstr>
      <vt:lpstr>Expected Utility</vt:lpstr>
      <vt:lpstr>Expected Utility</vt:lpstr>
      <vt:lpstr>Planning</vt:lpstr>
      <vt:lpstr>Planning</vt:lpstr>
      <vt:lpstr>Planning</vt:lpstr>
      <vt:lpstr>Review</vt:lpstr>
      <vt:lpstr>Architecture Power Design Patterns</vt:lpstr>
      <vt:lpstr>Modularity</vt:lpstr>
      <vt:lpstr>Modularity Action option needs a target</vt:lpstr>
      <vt:lpstr>Option Stacks</vt:lpstr>
      <vt:lpstr>Option Stacks</vt:lpstr>
      <vt:lpstr>Hierarchical</vt:lpstr>
      <vt:lpstr>Hierarchical</vt:lpstr>
      <vt:lpstr>Knowledge Management</vt:lpstr>
      <vt:lpstr>Knowledge Management: Blackboards</vt:lpstr>
      <vt:lpstr>Knowledge Management: Intelligent Everything</vt:lpstr>
      <vt:lpstr>Smart Terrain / Objects</vt:lpstr>
      <vt:lpstr>Smart Terrain / Objects</vt:lpstr>
      <vt:lpstr>PowerPoint Presentation</vt:lpstr>
      <vt:lpstr>PowerPoint Presentation</vt:lpstr>
      <vt:lpstr>Happiness Weights</vt:lpstr>
      <vt:lpstr>“Happyscape”</vt:lpstr>
      <vt:lpstr>“Happyscape”</vt:lpstr>
      <vt:lpstr>“Happyscape”</vt:lpstr>
      <vt:lpstr>The AI Architecture design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Steve Rabin</cp:lastModifiedBy>
  <cp:revision>135</cp:revision>
  <dcterms:created xsi:type="dcterms:W3CDTF">2016-05-02T07:18:13Z</dcterms:created>
  <dcterms:modified xsi:type="dcterms:W3CDTF">2024-05-20T22:09:25Z</dcterms:modified>
</cp:coreProperties>
</file>